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8" r:id="rId2"/>
    <p:sldId id="268" r:id="rId3"/>
    <p:sldId id="259" r:id="rId4"/>
    <p:sldId id="260" r:id="rId5"/>
    <p:sldId id="261" r:id="rId6"/>
    <p:sldId id="257" r:id="rId7"/>
    <p:sldId id="262" r:id="rId8"/>
    <p:sldId id="263" r:id="rId9"/>
    <p:sldId id="264" r:id="rId10"/>
    <p:sldId id="269" r:id="rId11"/>
    <p:sldId id="273" r:id="rId12"/>
    <p:sldId id="274" r:id="rId13"/>
    <p:sldId id="275"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6EC0E5-3BEE-4FB8-B742-FA6D571DE0F0}" type="datetimeFigureOut">
              <a:rPr lang="en-US" smtClean="0"/>
              <a:pPr/>
              <a:t>10/14/2011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B9ABD1-CF6F-4435-8057-D63C4A9FCB1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Real Time Contingency Analysis (RTCA) shall simulate contingencies for the real-time network and identify all resulting security violations. The MW and KV violations and their associated limits, along with the constraints, shall be made available to the Transmission Constraint Management (TCM) process, where the Transmission Operator shall have the ability to deactivate, activate, manually enter, edit, and override the limits of those constraints. </a:t>
            </a:r>
          </a:p>
          <a:p>
            <a:endParaRPr lang="en-US" dirty="0"/>
          </a:p>
        </p:txBody>
      </p:sp>
      <p:sp>
        <p:nvSpPr>
          <p:cNvPr id="4" name="Slide Number Placeholder 3"/>
          <p:cNvSpPr>
            <a:spLocks noGrp="1"/>
          </p:cNvSpPr>
          <p:nvPr>
            <p:ph type="sldNum" sz="quarter" idx="10"/>
          </p:nvPr>
        </p:nvSpPr>
        <p:spPr/>
        <p:txBody>
          <a:bodyPr/>
          <a:lstStyle/>
          <a:p>
            <a:fld id="{FE472943-4BEB-4AED-AB98-AB144DF205F7}"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smtClean="0"/>
              <a:t>Click to edit Master title style</a:t>
            </a:r>
            <a:endParaRPr lang="en-US"/>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fld id="{69E96BB8-5560-468D-A5FA-A7E78434A6CA}" type="datetimeFigureOut">
              <a:rPr lang="en-US" smtClean="0"/>
              <a:pPr/>
              <a:t>10/14/2011</a:t>
            </a:fld>
            <a:endParaRPr lang="en-US"/>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3470A412-2649-4D8A-9942-1CACFA4C7CE0}" type="slidenum">
              <a:rPr lang="en-US" smtClean="0"/>
              <a:pPr/>
              <a:t>‹#›</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4"/>
          <p:cNvSpPr>
            <a:spLocks noGrp="1" noChangeArrowheads="1"/>
          </p:cNvSpPr>
          <p:nvPr>
            <p:ph type="dt" sz="half" idx="12"/>
          </p:nvPr>
        </p:nvSpPr>
        <p:spPr>
          <a:ln/>
        </p:spPr>
        <p:txBody>
          <a:bodyPr/>
          <a:lstStyle>
            <a:lvl1pPr>
              <a:defRPr/>
            </a:lvl1pPr>
          </a:lstStyle>
          <a:p>
            <a:fld id="{69E96BB8-5560-468D-A5FA-A7E78434A6CA}" type="datetimeFigureOut">
              <a:rPr lang="en-US" smtClean="0"/>
              <a:pPr/>
              <a:t>10/14/2011</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470A412-2649-4D8A-9942-1CACFA4C7CE0}" type="slidenum">
              <a:rPr lang="en-US" smtClean="0"/>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fld id="{69E96BB8-5560-468D-A5FA-A7E78434A6CA}" type="datetimeFigureOut">
              <a:rPr lang="en-US" smtClean="0"/>
              <a:pPr/>
              <a:t>10/14/2011</a:t>
            </a:fld>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D3C324-CE81-4276-979B-E5EBFD7A0AA1}"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planning.ercot.com/content/22547"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Reliability Requirements</a:t>
            </a:r>
            <a:endParaRPr lang="en-US" dirty="0"/>
          </a:p>
        </p:txBody>
      </p:sp>
      <p:sp>
        <p:nvSpPr>
          <p:cNvPr id="3" name="Subtitle 2"/>
          <p:cNvSpPr>
            <a:spLocks noGrp="1"/>
          </p:cNvSpPr>
          <p:nvPr>
            <p:ph type="subTitle" idx="1"/>
          </p:nvPr>
        </p:nvSpPr>
        <p:spPr/>
        <p:txBody>
          <a:bodyPr/>
          <a:lstStyle/>
          <a:p>
            <a:r>
              <a:rPr lang="en-US" dirty="0" smtClean="0"/>
              <a:t>Bill Blevins</a:t>
            </a:r>
          </a:p>
          <a:p>
            <a:r>
              <a:rPr lang="en-US" dirty="0" smtClean="0"/>
              <a:t>Manager of Operations Support</a:t>
            </a:r>
          </a:p>
          <a:p>
            <a:r>
              <a:rPr lang="en-US" dirty="0" smtClean="0"/>
              <a:t>ERCOT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Plan examples applicable to SCED irresolvable congestion</a:t>
            </a:r>
            <a:endParaRPr lang="en-US" dirty="0"/>
          </a:p>
        </p:txBody>
      </p:sp>
      <p:sp>
        <p:nvSpPr>
          <p:cNvPr id="3" name="Content Placeholder 2"/>
          <p:cNvSpPr>
            <a:spLocks noGrp="1"/>
          </p:cNvSpPr>
          <p:nvPr>
            <p:ph idx="1"/>
          </p:nvPr>
        </p:nvSpPr>
        <p:spPr/>
        <p:txBody>
          <a:bodyPr/>
          <a:lstStyle/>
          <a:p>
            <a:r>
              <a:rPr lang="en-US" dirty="0" err="1" smtClean="0"/>
              <a:t>Ackerly</a:t>
            </a:r>
            <a:r>
              <a:rPr lang="en-US" dirty="0" smtClean="0"/>
              <a:t> </a:t>
            </a:r>
            <a:r>
              <a:rPr lang="en-US" dirty="0" err="1" smtClean="0"/>
              <a:t>Lyntegar</a:t>
            </a:r>
            <a:r>
              <a:rPr lang="en-US" dirty="0" smtClean="0"/>
              <a:t> – </a:t>
            </a:r>
            <a:r>
              <a:rPr lang="en-US" dirty="0" err="1" smtClean="0"/>
              <a:t>Sparenburg</a:t>
            </a:r>
            <a:r>
              <a:rPr lang="en-US" dirty="0" smtClean="0"/>
              <a:t> example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Ackerly Lyntegar – Sparenburg Overload:  Pre Contingency</a:t>
            </a:r>
            <a:endParaRPr lang="en-US" dirty="0"/>
          </a:p>
        </p:txBody>
      </p:sp>
      <p:pic>
        <p:nvPicPr>
          <p:cNvPr id="1028" name="Picture 4"/>
          <p:cNvPicPr>
            <a:picLocks noGrp="1" noChangeAspect="1" noChangeArrowheads="1"/>
          </p:cNvPicPr>
          <p:nvPr>
            <p:ph idx="1"/>
          </p:nvPr>
        </p:nvPicPr>
        <p:blipFill>
          <a:blip r:embed="rId2" cstate="print"/>
          <a:srcRect/>
          <a:stretch>
            <a:fillRect/>
          </a:stretch>
        </p:blipFill>
        <p:spPr bwMode="auto">
          <a:xfrm>
            <a:off x="457200" y="914400"/>
            <a:ext cx="8116324" cy="5362822"/>
          </a:xfrm>
          <a:prstGeom prst="rect">
            <a:avLst/>
          </a:prstGeom>
          <a:noFill/>
          <a:ln w="9525">
            <a:noFill/>
            <a:miter lim="800000"/>
            <a:headEnd/>
            <a:tailEnd/>
          </a:ln>
        </p:spPr>
      </p:pic>
      <p:sp>
        <p:nvSpPr>
          <p:cNvPr id="11" name="Rounded Rectangle 10"/>
          <p:cNvSpPr/>
          <p:nvPr/>
        </p:nvSpPr>
        <p:spPr>
          <a:xfrm>
            <a:off x="1905000" y="3657600"/>
            <a:ext cx="1905000" cy="16764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209800" y="3657600"/>
            <a:ext cx="1371600" cy="261610"/>
          </a:xfrm>
          <a:prstGeom prst="rect">
            <a:avLst/>
          </a:prstGeom>
          <a:noFill/>
        </p:spPr>
        <p:txBody>
          <a:bodyPr wrap="square" rtlCol="0">
            <a:spAutoFit/>
          </a:bodyPr>
          <a:lstStyle/>
          <a:p>
            <a:pPr algn="ctr"/>
            <a:r>
              <a:rPr lang="en-US" sz="1100" b="1" dirty="0" smtClean="0"/>
              <a:t>Contingency</a:t>
            </a:r>
            <a:endParaRPr lang="en-US" sz="1100" b="1" dirty="0"/>
          </a:p>
        </p:txBody>
      </p:sp>
      <p:sp>
        <p:nvSpPr>
          <p:cNvPr id="13" name="Rounded Rectangle 12"/>
          <p:cNvSpPr/>
          <p:nvPr/>
        </p:nvSpPr>
        <p:spPr>
          <a:xfrm>
            <a:off x="4038600" y="2133600"/>
            <a:ext cx="1676400" cy="5334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267200" y="2438400"/>
            <a:ext cx="1371600" cy="261610"/>
          </a:xfrm>
          <a:prstGeom prst="rect">
            <a:avLst/>
          </a:prstGeom>
          <a:noFill/>
        </p:spPr>
        <p:txBody>
          <a:bodyPr wrap="square" rtlCol="0">
            <a:spAutoFit/>
          </a:bodyPr>
          <a:lstStyle/>
          <a:p>
            <a:pPr algn="ctr"/>
            <a:r>
              <a:rPr lang="en-US" sz="1100" b="1" dirty="0" smtClean="0"/>
              <a:t>Constraint</a:t>
            </a:r>
            <a:endParaRPr lang="en-US" sz="1100" b="1" dirty="0"/>
          </a:p>
        </p:txBody>
      </p:sp>
      <p:sp>
        <p:nvSpPr>
          <p:cNvPr id="18" name="Rounded Rectangle 17"/>
          <p:cNvSpPr/>
          <p:nvPr/>
        </p:nvSpPr>
        <p:spPr>
          <a:xfrm>
            <a:off x="7315200" y="3276600"/>
            <a:ext cx="1219200" cy="27432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rot="16200000">
            <a:off x="7790429" y="4553971"/>
            <a:ext cx="987552" cy="261610"/>
          </a:xfrm>
          <a:prstGeom prst="rect">
            <a:avLst/>
          </a:prstGeom>
          <a:noFill/>
        </p:spPr>
        <p:txBody>
          <a:bodyPr wrap="square" rtlCol="0">
            <a:spAutoFit/>
          </a:bodyPr>
          <a:lstStyle/>
          <a:p>
            <a:pPr algn="ctr"/>
            <a:r>
              <a:rPr lang="en-US" sz="1100" b="1" dirty="0" smtClean="0"/>
              <a:t>TOAP</a:t>
            </a:r>
            <a:endParaRPr lang="en-US" sz="1100" b="1" dirty="0"/>
          </a:p>
        </p:txBody>
      </p:sp>
      <p:sp>
        <p:nvSpPr>
          <p:cNvPr id="10" name="TextBox 9"/>
          <p:cNvSpPr txBox="1"/>
          <p:nvPr/>
        </p:nvSpPr>
        <p:spPr>
          <a:xfrm>
            <a:off x="5715000" y="838200"/>
            <a:ext cx="3124200" cy="600164"/>
          </a:xfrm>
          <a:prstGeom prst="rect">
            <a:avLst/>
          </a:prstGeom>
          <a:noFill/>
          <a:ln>
            <a:solidFill>
              <a:schemeClr val="tx1">
                <a:lumMod val="75000"/>
                <a:lumOff val="25000"/>
              </a:schemeClr>
            </a:solidFill>
          </a:ln>
        </p:spPr>
        <p:txBody>
          <a:bodyPr wrap="square" rtlCol="0">
            <a:spAutoFit/>
          </a:bodyPr>
          <a:lstStyle/>
          <a:p>
            <a:r>
              <a:rPr lang="en-US" sz="1100" dirty="0" smtClean="0"/>
              <a:t>Contingency: Willow Valley to Lamesa Outage</a:t>
            </a:r>
          </a:p>
          <a:p>
            <a:r>
              <a:rPr lang="en-US" sz="1100" dirty="0" smtClean="0"/>
              <a:t>Constraint: Ackerly Lyntegar – Sparenburg </a:t>
            </a:r>
          </a:p>
          <a:p>
            <a:r>
              <a:rPr lang="en-US" sz="1100" dirty="0" smtClean="0"/>
              <a:t>Constraint Flow: 19.35 MVA</a:t>
            </a:r>
            <a:endParaRPr lang="en-US" sz="1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Ackerly Lyntegar – Sparenburg Overload :  Post Contingency</a:t>
            </a:r>
            <a:endParaRPr lang="en-US"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533400" y="914400"/>
            <a:ext cx="8001000" cy="5257800"/>
          </a:xfrm>
          <a:prstGeom prst="rect">
            <a:avLst/>
          </a:prstGeom>
          <a:noFill/>
          <a:ln w="9525">
            <a:noFill/>
            <a:miter lim="800000"/>
            <a:headEnd/>
            <a:tailEnd/>
          </a:ln>
        </p:spPr>
      </p:pic>
      <p:sp>
        <p:nvSpPr>
          <p:cNvPr id="8" name="Rounded Rectangle 7"/>
          <p:cNvSpPr/>
          <p:nvPr/>
        </p:nvSpPr>
        <p:spPr>
          <a:xfrm>
            <a:off x="1600200" y="3733800"/>
            <a:ext cx="2209800" cy="1828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981200" y="3810000"/>
            <a:ext cx="1371600" cy="261610"/>
          </a:xfrm>
          <a:prstGeom prst="rect">
            <a:avLst/>
          </a:prstGeom>
          <a:noFill/>
        </p:spPr>
        <p:txBody>
          <a:bodyPr wrap="square" rtlCol="0">
            <a:spAutoFit/>
          </a:bodyPr>
          <a:lstStyle/>
          <a:p>
            <a:pPr algn="ctr"/>
            <a:r>
              <a:rPr lang="en-US" sz="1100" b="1" dirty="0" smtClean="0"/>
              <a:t>Contingency</a:t>
            </a:r>
            <a:endParaRPr lang="en-US" sz="1100" b="1" dirty="0"/>
          </a:p>
        </p:txBody>
      </p:sp>
      <p:sp>
        <p:nvSpPr>
          <p:cNvPr id="10" name="Rounded Rectangle 9"/>
          <p:cNvSpPr/>
          <p:nvPr/>
        </p:nvSpPr>
        <p:spPr>
          <a:xfrm>
            <a:off x="4114800" y="2209800"/>
            <a:ext cx="1676400" cy="5334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267200" y="2514600"/>
            <a:ext cx="1371600" cy="261610"/>
          </a:xfrm>
          <a:prstGeom prst="rect">
            <a:avLst/>
          </a:prstGeom>
          <a:noFill/>
        </p:spPr>
        <p:txBody>
          <a:bodyPr wrap="square" rtlCol="0">
            <a:spAutoFit/>
          </a:bodyPr>
          <a:lstStyle/>
          <a:p>
            <a:pPr algn="ctr"/>
            <a:r>
              <a:rPr lang="en-US" sz="1100" b="1" dirty="0" smtClean="0"/>
              <a:t>Constraint</a:t>
            </a:r>
            <a:endParaRPr lang="en-US" sz="1100" b="1" dirty="0"/>
          </a:p>
        </p:txBody>
      </p:sp>
      <p:sp>
        <p:nvSpPr>
          <p:cNvPr id="12" name="Rounded Rectangle 11"/>
          <p:cNvSpPr/>
          <p:nvPr/>
        </p:nvSpPr>
        <p:spPr>
          <a:xfrm>
            <a:off x="7239000" y="3276600"/>
            <a:ext cx="1219200" cy="28194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rot="16200000">
            <a:off x="7714229" y="4630171"/>
            <a:ext cx="987552" cy="261610"/>
          </a:xfrm>
          <a:prstGeom prst="rect">
            <a:avLst/>
          </a:prstGeom>
          <a:noFill/>
        </p:spPr>
        <p:txBody>
          <a:bodyPr wrap="square" rtlCol="0">
            <a:spAutoFit/>
          </a:bodyPr>
          <a:lstStyle/>
          <a:p>
            <a:pPr algn="ctr"/>
            <a:r>
              <a:rPr lang="en-US" sz="1100" b="1" dirty="0" smtClean="0"/>
              <a:t>TOAP</a:t>
            </a:r>
            <a:endParaRPr lang="en-US" sz="1100" b="1" dirty="0"/>
          </a:p>
        </p:txBody>
      </p:sp>
      <p:sp>
        <p:nvSpPr>
          <p:cNvPr id="14" name="TextBox 13"/>
          <p:cNvSpPr txBox="1"/>
          <p:nvPr/>
        </p:nvSpPr>
        <p:spPr>
          <a:xfrm>
            <a:off x="5715000" y="838200"/>
            <a:ext cx="3124200" cy="600164"/>
          </a:xfrm>
          <a:prstGeom prst="rect">
            <a:avLst/>
          </a:prstGeom>
          <a:noFill/>
          <a:ln>
            <a:solidFill>
              <a:schemeClr val="tx1">
                <a:lumMod val="75000"/>
                <a:lumOff val="25000"/>
              </a:schemeClr>
            </a:solidFill>
          </a:ln>
        </p:spPr>
        <p:txBody>
          <a:bodyPr wrap="square" rtlCol="0">
            <a:spAutoFit/>
          </a:bodyPr>
          <a:lstStyle/>
          <a:p>
            <a:r>
              <a:rPr lang="en-US" sz="1100" dirty="0" smtClean="0"/>
              <a:t>Contingency: Willow Valley to Lamesa Outage</a:t>
            </a:r>
          </a:p>
          <a:p>
            <a:r>
              <a:rPr lang="en-US" sz="1100" dirty="0" smtClean="0"/>
              <a:t>Constraint: Ackerly Lyntegar – Sparenburg </a:t>
            </a:r>
          </a:p>
          <a:p>
            <a:r>
              <a:rPr lang="en-US" sz="1100" dirty="0" smtClean="0"/>
              <a:t>Constraint Flow: 35.67 MVA</a:t>
            </a:r>
            <a:endParaRPr lang="en-US" sz="11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Ackerly Lyntegar – Sparenburg Overload :  Post TOAP</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533400" y="838200"/>
            <a:ext cx="8001000" cy="5432974"/>
          </a:xfrm>
          <a:prstGeom prst="rect">
            <a:avLst/>
          </a:prstGeom>
          <a:noFill/>
          <a:ln w="9525">
            <a:noFill/>
            <a:miter lim="800000"/>
            <a:headEnd/>
            <a:tailEnd/>
          </a:ln>
        </p:spPr>
      </p:pic>
      <p:sp>
        <p:nvSpPr>
          <p:cNvPr id="5" name="Rounded Rectangle 4"/>
          <p:cNvSpPr/>
          <p:nvPr/>
        </p:nvSpPr>
        <p:spPr>
          <a:xfrm>
            <a:off x="1600200" y="3733800"/>
            <a:ext cx="2209800" cy="1828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981200" y="3810000"/>
            <a:ext cx="1371600" cy="261610"/>
          </a:xfrm>
          <a:prstGeom prst="rect">
            <a:avLst/>
          </a:prstGeom>
          <a:noFill/>
        </p:spPr>
        <p:txBody>
          <a:bodyPr wrap="square" rtlCol="0">
            <a:spAutoFit/>
          </a:bodyPr>
          <a:lstStyle/>
          <a:p>
            <a:pPr algn="ctr"/>
            <a:r>
              <a:rPr lang="en-US" sz="1100" b="1" dirty="0" smtClean="0"/>
              <a:t>Contingency</a:t>
            </a:r>
            <a:endParaRPr lang="en-US" sz="1100" b="1" dirty="0"/>
          </a:p>
        </p:txBody>
      </p:sp>
      <p:sp>
        <p:nvSpPr>
          <p:cNvPr id="7" name="Rounded Rectangle 6"/>
          <p:cNvSpPr/>
          <p:nvPr/>
        </p:nvSpPr>
        <p:spPr>
          <a:xfrm>
            <a:off x="4114800" y="2133600"/>
            <a:ext cx="1676400" cy="5334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343400" y="2438400"/>
            <a:ext cx="1371600" cy="261610"/>
          </a:xfrm>
          <a:prstGeom prst="rect">
            <a:avLst/>
          </a:prstGeom>
          <a:noFill/>
        </p:spPr>
        <p:txBody>
          <a:bodyPr wrap="square" rtlCol="0">
            <a:spAutoFit/>
          </a:bodyPr>
          <a:lstStyle/>
          <a:p>
            <a:pPr algn="ctr"/>
            <a:r>
              <a:rPr lang="en-US" sz="1100" b="1" dirty="0" smtClean="0"/>
              <a:t>Constraint</a:t>
            </a:r>
            <a:endParaRPr lang="en-US" sz="1100" b="1" dirty="0"/>
          </a:p>
        </p:txBody>
      </p:sp>
      <p:sp>
        <p:nvSpPr>
          <p:cNvPr id="9" name="Rounded Rectangle 8"/>
          <p:cNvSpPr/>
          <p:nvPr/>
        </p:nvSpPr>
        <p:spPr>
          <a:xfrm>
            <a:off x="7239000" y="3276600"/>
            <a:ext cx="1219200" cy="28194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rot="16200000">
            <a:off x="7714229" y="4630171"/>
            <a:ext cx="987552" cy="261610"/>
          </a:xfrm>
          <a:prstGeom prst="rect">
            <a:avLst/>
          </a:prstGeom>
          <a:noFill/>
        </p:spPr>
        <p:txBody>
          <a:bodyPr wrap="square" rtlCol="0">
            <a:spAutoFit/>
          </a:bodyPr>
          <a:lstStyle/>
          <a:p>
            <a:pPr algn="ctr"/>
            <a:r>
              <a:rPr lang="en-US" sz="1100" b="1" dirty="0" smtClean="0"/>
              <a:t>TOAP</a:t>
            </a:r>
            <a:endParaRPr lang="en-US" sz="1100" b="1" dirty="0"/>
          </a:p>
        </p:txBody>
      </p:sp>
      <p:sp>
        <p:nvSpPr>
          <p:cNvPr id="11" name="TextBox 10"/>
          <p:cNvSpPr txBox="1"/>
          <p:nvPr/>
        </p:nvSpPr>
        <p:spPr>
          <a:xfrm>
            <a:off x="5715000" y="838200"/>
            <a:ext cx="3124200" cy="600164"/>
          </a:xfrm>
          <a:prstGeom prst="rect">
            <a:avLst/>
          </a:prstGeom>
          <a:noFill/>
          <a:ln>
            <a:solidFill>
              <a:schemeClr val="tx1">
                <a:lumMod val="75000"/>
                <a:lumOff val="25000"/>
              </a:schemeClr>
            </a:solidFill>
          </a:ln>
        </p:spPr>
        <p:txBody>
          <a:bodyPr wrap="square" rtlCol="0">
            <a:spAutoFit/>
          </a:bodyPr>
          <a:lstStyle/>
          <a:p>
            <a:r>
              <a:rPr lang="en-US" sz="1100" dirty="0" smtClean="0"/>
              <a:t>Contingency: Willow Valley to Lamesa Outage</a:t>
            </a:r>
          </a:p>
          <a:p>
            <a:r>
              <a:rPr lang="en-US" sz="1100" dirty="0" smtClean="0"/>
              <a:t>Constraint: Ackerly Lyntegar – Sparenburg </a:t>
            </a:r>
          </a:p>
          <a:p>
            <a:r>
              <a:rPr lang="en-US" sz="1100" dirty="0" smtClean="0"/>
              <a:t>Constraint Flow: 32.62 MVA</a:t>
            </a:r>
            <a:endParaRPr lang="en-US" sz="11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685800" y="762000"/>
            <a:ext cx="7848600" cy="54102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Odessa North 138/69 kV Auto Overload :  Pre Contingency</a:t>
            </a:r>
            <a:endParaRPr lang="en-US" dirty="0"/>
          </a:p>
        </p:txBody>
      </p:sp>
      <p:sp>
        <p:nvSpPr>
          <p:cNvPr id="11" name="Rounded Rectangle 10"/>
          <p:cNvSpPr/>
          <p:nvPr/>
        </p:nvSpPr>
        <p:spPr>
          <a:xfrm>
            <a:off x="3733800" y="4343400"/>
            <a:ext cx="2133600" cy="1828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038600" y="5791200"/>
            <a:ext cx="1371600" cy="261610"/>
          </a:xfrm>
          <a:prstGeom prst="rect">
            <a:avLst/>
          </a:prstGeom>
          <a:noFill/>
        </p:spPr>
        <p:txBody>
          <a:bodyPr wrap="square" rtlCol="0">
            <a:spAutoFit/>
          </a:bodyPr>
          <a:lstStyle/>
          <a:p>
            <a:pPr algn="ctr"/>
            <a:r>
              <a:rPr lang="en-US" sz="1100" b="1" dirty="0" smtClean="0"/>
              <a:t>Contingency</a:t>
            </a:r>
            <a:endParaRPr lang="en-US" sz="1100" b="1" dirty="0"/>
          </a:p>
        </p:txBody>
      </p:sp>
      <p:sp>
        <p:nvSpPr>
          <p:cNvPr id="13" name="Rounded Rectangle 12"/>
          <p:cNvSpPr/>
          <p:nvPr/>
        </p:nvSpPr>
        <p:spPr>
          <a:xfrm>
            <a:off x="3657600" y="914400"/>
            <a:ext cx="1676400" cy="685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0" y="914400"/>
            <a:ext cx="1371600" cy="261610"/>
          </a:xfrm>
          <a:prstGeom prst="rect">
            <a:avLst/>
          </a:prstGeom>
          <a:noFill/>
        </p:spPr>
        <p:txBody>
          <a:bodyPr wrap="square" rtlCol="0">
            <a:spAutoFit/>
          </a:bodyPr>
          <a:lstStyle/>
          <a:p>
            <a:pPr algn="ctr"/>
            <a:r>
              <a:rPr lang="en-US" sz="1100" b="1" dirty="0" smtClean="0"/>
              <a:t>Constraint</a:t>
            </a:r>
            <a:endParaRPr lang="en-US" sz="1100" b="1" dirty="0"/>
          </a:p>
        </p:txBody>
      </p:sp>
      <p:sp>
        <p:nvSpPr>
          <p:cNvPr id="18" name="Rounded Rectangle 17"/>
          <p:cNvSpPr/>
          <p:nvPr/>
        </p:nvSpPr>
        <p:spPr>
          <a:xfrm>
            <a:off x="6477000" y="762000"/>
            <a:ext cx="1219200" cy="34290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rot="16200000">
            <a:off x="6266429" y="3182371"/>
            <a:ext cx="987552" cy="261610"/>
          </a:xfrm>
          <a:prstGeom prst="rect">
            <a:avLst/>
          </a:prstGeom>
          <a:noFill/>
        </p:spPr>
        <p:txBody>
          <a:bodyPr wrap="square" rtlCol="0">
            <a:spAutoFit/>
          </a:bodyPr>
          <a:lstStyle/>
          <a:p>
            <a:pPr algn="ctr"/>
            <a:r>
              <a:rPr lang="en-US" sz="1100" b="1" dirty="0" smtClean="0"/>
              <a:t>MP</a:t>
            </a:r>
            <a:endParaRPr lang="en-US" sz="1100" b="1" dirty="0"/>
          </a:p>
        </p:txBody>
      </p:sp>
      <p:sp>
        <p:nvSpPr>
          <p:cNvPr id="16" name="Rectangle 15"/>
          <p:cNvSpPr/>
          <p:nvPr/>
        </p:nvSpPr>
        <p:spPr>
          <a:xfrm>
            <a:off x="609600" y="762000"/>
            <a:ext cx="3810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52400" y="914400"/>
            <a:ext cx="3200400" cy="600164"/>
          </a:xfrm>
          <a:prstGeom prst="rect">
            <a:avLst/>
          </a:prstGeom>
          <a:noFill/>
          <a:ln>
            <a:solidFill>
              <a:schemeClr val="tx1">
                <a:lumMod val="75000"/>
                <a:lumOff val="25000"/>
              </a:schemeClr>
            </a:solidFill>
          </a:ln>
        </p:spPr>
        <p:txBody>
          <a:bodyPr wrap="square" rtlCol="0">
            <a:spAutoFit/>
          </a:bodyPr>
          <a:lstStyle/>
          <a:p>
            <a:r>
              <a:rPr lang="en-US" sz="1100" dirty="0" smtClean="0"/>
              <a:t>Contingency: Holt Switch – Moss Switch Outage</a:t>
            </a:r>
          </a:p>
          <a:p>
            <a:r>
              <a:rPr lang="en-US" sz="1100" dirty="0" smtClean="0"/>
              <a:t>Constraint: Odessa North 138/69 kV Auto </a:t>
            </a:r>
          </a:p>
          <a:p>
            <a:r>
              <a:rPr lang="en-US" sz="1100" dirty="0" smtClean="0"/>
              <a:t>Constraint Flow: 51.56 MVA</a:t>
            </a:r>
            <a:endParaRPr lang="en-US" sz="1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838200" y="762000"/>
            <a:ext cx="7620000" cy="52578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Odessa North 138/69 kV Auto Overload :  Post Contingency</a:t>
            </a:r>
            <a:endParaRPr lang="en-US" dirty="0"/>
          </a:p>
        </p:txBody>
      </p:sp>
      <p:sp>
        <p:nvSpPr>
          <p:cNvPr id="11" name="Rounded Rectangle 10"/>
          <p:cNvSpPr/>
          <p:nvPr/>
        </p:nvSpPr>
        <p:spPr>
          <a:xfrm>
            <a:off x="3733800" y="4343400"/>
            <a:ext cx="2133600" cy="1828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038600" y="5791200"/>
            <a:ext cx="1371600" cy="261610"/>
          </a:xfrm>
          <a:prstGeom prst="rect">
            <a:avLst/>
          </a:prstGeom>
          <a:noFill/>
        </p:spPr>
        <p:txBody>
          <a:bodyPr wrap="square" rtlCol="0">
            <a:spAutoFit/>
          </a:bodyPr>
          <a:lstStyle/>
          <a:p>
            <a:pPr algn="ctr"/>
            <a:r>
              <a:rPr lang="en-US" sz="1100" b="1" dirty="0" smtClean="0"/>
              <a:t>Contingency</a:t>
            </a:r>
            <a:endParaRPr lang="en-US" sz="1100" b="1" dirty="0"/>
          </a:p>
        </p:txBody>
      </p:sp>
      <p:sp>
        <p:nvSpPr>
          <p:cNvPr id="13" name="Rounded Rectangle 12"/>
          <p:cNvSpPr/>
          <p:nvPr/>
        </p:nvSpPr>
        <p:spPr>
          <a:xfrm>
            <a:off x="3657600" y="914400"/>
            <a:ext cx="1676400" cy="685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0" y="914400"/>
            <a:ext cx="1371600" cy="261610"/>
          </a:xfrm>
          <a:prstGeom prst="rect">
            <a:avLst/>
          </a:prstGeom>
          <a:noFill/>
        </p:spPr>
        <p:txBody>
          <a:bodyPr wrap="square" rtlCol="0">
            <a:spAutoFit/>
          </a:bodyPr>
          <a:lstStyle/>
          <a:p>
            <a:pPr algn="ctr"/>
            <a:r>
              <a:rPr lang="en-US" sz="1100" b="1" dirty="0" smtClean="0"/>
              <a:t>Constraint</a:t>
            </a:r>
            <a:endParaRPr lang="en-US" sz="1100" b="1" dirty="0"/>
          </a:p>
        </p:txBody>
      </p:sp>
      <p:sp>
        <p:nvSpPr>
          <p:cNvPr id="18" name="Rounded Rectangle 17"/>
          <p:cNvSpPr/>
          <p:nvPr/>
        </p:nvSpPr>
        <p:spPr>
          <a:xfrm>
            <a:off x="6477000" y="762000"/>
            <a:ext cx="1219200" cy="34290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rot="16200000">
            <a:off x="6266429" y="3182371"/>
            <a:ext cx="987552" cy="261610"/>
          </a:xfrm>
          <a:prstGeom prst="rect">
            <a:avLst/>
          </a:prstGeom>
          <a:noFill/>
        </p:spPr>
        <p:txBody>
          <a:bodyPr wrap="square" rtlCol="0">
            <a:spAutoFit/>
          </a:bodyPr>
          <a:lstStyle/>
          <a:p>
            <a:pPr algn="ctr"/>
            <a:r>
              <a:rPr lang="en-US" sz="1100" b="1" dirty="0" smtClean="0"/>
              <a:t>MP</a:t>
            </a:r>
            <a:endParaRPr lang="en-US" sz="1100" b="1" dirty="0"/>
          </a:p>
        </p:txBody>
      </p:sp>
      <p:sp>
        <p:nvSpPr>
          <p:cNvPr id="15" name="TextBox 14"/>
          <p:cNvSpPr txBox="1"/>
          <p:nvPr/>
        </p:nvSpPr>
        <p:spPr>
          <a:xfrm>
            <a:off x="152400" y="914400"/>
            <a:ext cx="3200400" cy="600164"/>
          </a:xfrm>
          <a:prstGeom prst="rect">
            <a:avLst/>
          </a:prstGeom>
          <a:noFill/>
          <a:ln>
            <a:solidFill>
              <a:schemeClr val="tx1">
                <a:lumMod val="75000"/>
                <a:lumOff val="25000"/>
              </a:schemeClr>
            </a:solidFill>
          </a:ln>
        </p:spPr>
        <p:txBody>
          <a:bodyPr wrap="square" rtlCol="0">
            <a:spAutoFit/>
          </a:bodyPr>
          <a:lstStyle/>
          <a:p>
            <a:r>
              <a:rPr lang="en-US" sz="1100" dirty="0" smtClean="0"/>
              <a:t>Contingency: Holt Switch – Moss Switch Outage</a:t>
            </a:r>
          </a:p>
          <a:p>
            <a:r>
              <a:rPr lang="en-US" sz="1100" dirty="0" smtClean="0"/>
              <a:t>Constraint: Odessa North 138/69 kV Auto </a:t>
            </a:r>
          </a:p>
          <a:p>
            <a:r>
              <a:rPr lang="en-US" sz="1100" dirty="0" smtClean="0"/>
              <a:t>Constraint Flow: 68.48 MVA</a:t>
            </a:r>
            <a:endParaRPr lang="en-US" sz="11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990600" y="762000"/>
            <a:ext cx="7543800" cy="5486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Odessa North 138/69 kV Auto Overload :  Post MP</a:t>
            </a:r>
            <a:endParaRPr lang="en-US" dirty="0"/>
          </a:p>
        </p:txBody>
      </p:sp>
      <p:sp>
        <p:nvSpPr>
          <p:cNvPr id="11" name="Rounded Rectangle 10"/>
          <p:cNvSpPr/>
          <p:nvPr/>
        </p:nvSpPr>
        <p:spPr>
          <a:xfrm>
            <a:off x="3733800" y="4343400"/>
            <a:ext cx="2133600" cy="1828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038600" y="5791200"/>
            <a:ext cx="1371600" cy="261610"/>
          </a:xfrm>
          <a:prstGeom prst="rect">
            <a:avLst/>
          </a:prstGeom>
          <a:noFill/>
        </p:spPr>
        <p:txBody>
          <a:bodyPr wrap="square" rtlCol="0">
            <a:spAutoFit/>
          </a:bodyPr>
          <a:lstStyle/>
          <a:p>
            <a:pPr algn="ctr"/>
            <a:r>
              <a:rPr lang="en-US" sz="1100" b="1" dirty="0" smtClean="0"/>
              <a:t>Contingency</a:t>
            </a:r>
            <a:endParaRPr lang="en-US" sz="1100" b="1" dirty="0"/>
          </a:p>
        </p:txBody>
      </p:sp>
      <p:sp>
        <p:nvSpPr>
          <p:cNvPr id="13" name="Rounded Rectangle 12"/>
          <p:cNvSpPr/>
          <p:nvPr/>
        </p:nvSpPr>
        <p:spPr>
          <a:xfrm>
            <a:off x="3657600" y="914400"/>
            <a:ext cx="1676400" cy="6858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0" y="914400"/>
            <a:ext cx="1371600" cy="261610"/>
          </a:xfrm>
          <a:prstGeom prst="rect">
            <a:avLst/>
          </a:prstGeom>
          <a:noFill/>
        </p:spPr>
        <p:txBody>
          <a:bodyPr wrap="square" rtlCol="0">
            <a:spAutoFit/>
          </a:bodyPr>
          <a:lstStyle/>
          <a:p>
            <a:pPr algn="ctr"/>
            <a:r>
              <a:rPr lang="en-US" sz="1100" b="1" dirty="0" smtClean="0"/>
              <a:t>Constraint</a:t>
            </a:r>
            <a:endParaRPr lang="en-US" sz="1100" b="1" dirty="0"/>
          </a:p>
        </p:txBody>
      </p:sp>
      <p:sp>
        <p:nvSpPr>
          <p:cNvPr id="18" name="Rounded Rectangle 17"/>
          <p:cNvSpPr/>
          <p:nvPr/>
        </p:nvSpPr>
        <p:spPr>
          <a:xfrm>
            <a:off x="6477000" y="762000"/>
            <a:ext cx="1219200" cy="3429000"/>
          </a:xfrm>
          <a:prstGeom prst="roundRect">
            <a:avLst/>
          </a:prstGeom>
          <a:solidFill>
            <a:schemeClr val="accent1">
              <a:alpha val="1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rot="16200000">
            <a:off x="6266429" y="3182371"/>
            <a:ext cx="987552" cy="261610"/>
          </a:xfrm>
          <a:prstGeom prst="rect">
            <a:avLst/>
          </a:prstGeom>
          <a:noFill/>
        </p:spPr>
        <p:txBody>
          <a:bodyPr wrap="square" rtlCol="0">
            <a:spAutoFit/>
          </a:bodyPr>
          <a:lstStyle/>
          <a:p>
            <a:pPr algn="ctr"/>
            <a:r>
              <a:rPr lang="en-US" sz="1100" b="1" dirty="0" smtClean="0"/>
              <a:t>MP</a:t>
            </a:r>
            <a:endParaRPr lang="en-US" sz="1100" b="1" dirty="0"/>
          </a:p>
        </p:txBody>
      </p:sp>
      <p:sp>
        <p:nvSpPr>
          <p:cNvPr id="15" name="TextBox 14"/>
          <p:cNvSpPr txBox="1"/>
          <p:nvPr/>
        </p:nvSpPr>
        <p:spPr>
          <a:xfrm>
            <a:off x="152400" y="914400"/>
            <a:ext cx="3200400" cy="600164"/>
          </a:xfrm>
          <a:prstGeom prst="rect">
            <a:avLst/>
          </a:prstGeom>
          <a:noFill/>
          <a:ln>
            <a:solidFill>
              <a:schemeClr val="tx1">
                <a:lumMod val="75000"/>
                <a:lumOff val="25000"/>
              </a:schemeClr>
            </a:solidFill>
          </a:ln>
        </p:spPr>
        <p:txBody>
          <a:bodyPr wrap="square" rtlCol="0">
            <a:spAutoFit/>
          </a:bodyPr>
          <a:lstStyle/>
          <a:p>
            <a:r>
              <a:rPr lang="en-US" sz="1100" dirty="0" smtClean="0"/>
              <a:t>Contingency: Holt Switch – Moss Switch Outage</a:t>
            </a:r>
          </a:p>
          <a:p>
            <a:r>
              <a:rPr lang="en-US" sz="1100" dirty="0" smtClean="0"/>
              <a:t>Constraint: Odessa North 138/69 kV Auto </a:t>
            </a:r>
          </a:p>
          <a:p>
            <a:r>
              <a:rPr lang="en-US" sz="1100" dirty="0" smtClean="0"/>
              <a:t>Constraint Flow: 24.97 MVA</a:t>
            </a:r>
            <a:endParaRPr lang="en-US"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 Security Limit to SOLs and IROLs</a:t>
            </a:r>
            <a:endParaRPr lang="en-US" dirty="0"/>
          </a:p>
        </p:txBody>
      </p:sp>
      <p:sp>
        <p:nvSpPr>
          <p:cNvPr id="3" name="Content Placeholder 2"/>
          <p:cNvSpPr>
            <a:spLocks noGrp="1"/>
          </p:cNvSpPr>
          <p:nvPr>
            <p:ph idx="1"/>
          </p:nvPr>
        </p:nvSpPr>
        <p:spPr/>
        <p:txBody>
          <a:bodyPr/>
          <a:lstStyle/>
          <a:p>
            <a:pPr>
              <a:buNone/>
            </a:pPr>
            <a:r>
              <a:rPr lang="en-US" dirty="0" smtClean="0"/>
              <a:t>Operating Limit Definition Task Force (OLD-TF) in November 2002</a:t>
            </a:r>
          </a:p>
          <a:p>
            <a:pPr>
              <a:buNone/>
            </a:pPr>
            <a:endParaRPr lang="en-US" dirty="0" smtClean="0"/>
          </a:p>
          <a:p>
            <a:pPr>
              <a:buNone/>
            </a:pPr>
            <a:r>
              <a:rPr lang="en-US" dirty="0" smtClean="0"/>
              <a:t>In March 2003 the OLD-TF submitted a report to the Operating</a:t>
            </a:r>
          </a:p>
          <a:p>
            <a:pPr>
              <a:buNone/>
            </a:pPr>
            <a:r>
              <a:rPr lang="en-US" dirty="0" smtClean="0"/>
              <a:t>Committee suggesting that there were, in fact, two types of Operating Security Limit violations:</a:t>
            </a:r>
          </a:p>
          <a:p>
            <a:pPr>
              <a:buNone/>
            </a:pPr>
            <a:r>
              <a:rPr lang="en-US" dirty="0" smtClean="0"/>
              <a:t>1. Those that would affect only a “limited set of facilities” were</a:t>
            </a:r>
          </a:p>
          <a:p>
            <a:pPr>
              <a:buNone/>
            </a:pPr>
            <a:r>
              <a:rPr lang="en-US" dirty="0" smtClean="0"/>
              <a:t>called System Operating Limits (SOL), and</a:t>
            </a:r>
          </a:p>
          <a:p>
            <a:pPr>
              <a:buNone/>
            </a:pPr>
            <a:r>
              <a:rPr lang="en-US" dirty="0" smtClean="0"/>
              <a:t>2. Those that posed a serious threat to the reliability of the bulk</a:t>
            </a:r>
          </a:p>
          <a:p>
            <a:pPr>
              <a:buNone/>
            </a:pPr>
            <a:r>
              <a:rPr lang="en-US" dirty="0" smtClean="0"/>
              <a:t>power system, such as instability, uncontrolled loss of</a:t>
            </a:r>
          </a:p>
          <a:p>
            <a:pPr>
              <a:buNone/>
            </a:pPr>
            <a:r>
              <a:rPr lang="en-US" dirty="0" smtClean="0"/>
              <a:t>Interconnection integrity, or voltage collapse, were called</a:t>
            </a:r>
          </a:p>
          <a:p>
            <a:pPr>
              <a:buNone/>
            </a:pPr>
            <a:r>
              <a:rPr lang="en-US" dirty="0" smtClean="0"/>
              <a:t>Interconnection Reliability Operating Limits (IROL).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Standard </a:t>
            </a:r>
            <a:r>
              <a:rPr lang="en-US" b="1" dirty="0" smtClean="0"/>
              <a:t>TOP-002 Transmission Operations Planning</a:t>
            </a:r>
            <a:endParaRPr lang="en-US" dirty="0"/>
          </a:p>
        </p:txBody>
      </p:sp>
      <p:sp>
        <p:nvSpPr>
          <p:cNvPr id="3" name="Content Placeholder 2"/>
          <p:cNvSpPr>
            <a:spLocks noGrp="1"/>
          </p:cNvSpPr>
          <p:nvPr>
            <p:ph idx="1"/>
          </p:nvPr>
        </p:nvSpPr>
        <p:spPr/>
        <p:txBody>
          <a:bodyPr>
            <a:normAutofit/>
          </a:bodyPr>
          <a:lstStyle/>
          <a:p>
            <a:r>
              <a:rPr lang="en-US" b="1" dirty="0"/>
              <a:t>Purpose: </a:t>
            </a:r>
            <a:r>
              <a:rPr lang="en-US" dirty="0"/>
              <a:t>Current operations plans and procedures are essential to being prepared </a:t>
            </a:r>
            <a:r>
              <a:rPr lang="en-US" dirty="0" smtClean="0"/>
              <a:t>for reliable </a:t>
            </a:r>
            <a:r>
              <a:rPr lang="en-US" dirty="0"/>
              <a:t>operations, including response for unplanned events</a:t>
            </a:r>
            <a:r>
              <a:rPr lang="en-US" dirty="0" smtClean="0"/>
              <a:t>.</a:t>
            </a:r>
          </a:p>
          <a:p>
            <a:pPr lvl="1"/>
            <a:r>
              <a:rPr lang="en-US" dirty="0" smtClean="0"/>
              <a:t>Each </a:t>
            </a:r>
            <a:r>
              <a:rPr lang="en-US" dirty="0"/>
              <a:t>Balancing Authority and Transmission Operator shall plan to meet unscheduled </a:t>
            </a:r>
            <a:r>
              <a:rPr lang="en-US" dirty="0" smtClean="0"/>
              <a:t>changes in </a:t>
            </a:r>
            <a:r>
              <a:rPr lang="en-US" dirty="0"/>
              <a:t>system configuration and generation dispatch (at a minimum N-1 Contingency planning) </a:t>
            </a:r>
            <a:r>
              <a:rPr lang="en-US" dirty="0" smtClean="0"/>
              <a:t>in accordance </a:t>
            </a:r>
            <a:r>
              <a:rPr lang="en-US" dirty="0"/>
              <a:t>with NERC, Regional Reliability Organization, </a:t>
            </a:r>
            <a:r>
              <a:rPr lang="en-US" dirty="0" err="1"/>
              <a:t>subregional</a:t>
            </a:r>
            <a:r>
              <a:rPr lang="en-US" dirty="0"/>
              <a:t>, and local </a:t>
            </a:r>
            <a:r>
              <a:rPr lang="en-US" dirty="0" smtClean="0"/>
              <a:t>reliability requirements</a:t>
            </a:r>
            <a:r>
              <a:rPr lang="en-US" dirty="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Standard </a:t>
            </a:r>
            <a:r>
              <a:rPr lang="en-US" b="1" dirty="0" smtClean="0"/>
              <a:t>TOP-004 Operations</a:t>
            </a:r>
            <a:endParaRPr lang="en-US" dirty="0"/>
          </a:p>
        </p:txBody>
      </p:sp>
      <p:sp>
        <p:nvSpPr>
          <p:cNvPr id="3" name="Content Placeholder 2"/>
          <p:cNvSpPr>
            <a:spLocks noGrp="1"/>
          </p:cNvSpPr>
          <p:nvPr>
            <p:ph idx="1"/>
          </p:nvPr>
        </p:nvSpPr>
        <p:spPr/>
        <p:txBody>
          <a:bodyPr>
            <a:normAutofit/>
          </a:bodyPr>
          <a:lstStyle/>
          <a:p>
            <a:r>
              <a:rPr lang="en-US" b="1" dirty="0"/>
              <a:t>Purpose</a:t>
            </a:r>
            <a:r>
              <a:rPr lang="en-US" b="1" dirty="0" smtClean="0"/>
              <a:t>: </a:t>
            </a:r>
            <a:r>
              <a:rPr lang="en-US" dirty="0" smtClean="0"/>
              <a:t>To </a:t>
            </a:r>
            <a:r>
              <a:rPr lang="en-US" dirty="0"/>
              <a:t>ensure that the transmission system is operated so that </a:t>
            </a:r>
            <a:r>
              <a:rPr lang="en-US" dirty="0" smtClean="0"/>
              <a:t>instability, uncontrolled </a:t>
            </a:r>
            <a:r>
              <a:rPr lang="en-US" dirty="0"/>
              <a:t>separation, or cascading outages will not occur as a result of the most </a:t>
            </a:r>
            <a:r>
              <a:rPr lang="en-US" dirty="0" smtClean="0"/>
              <a:t>severe single </a:t>
            </a:r>
            <a:r>
              <a:rPr lang="en-US" dirty="0"/>
              <a:t>Contingency and specified multiple Contingencies.</a:t>
            </a:r>
            <a:endParaRPr lang="en-US" dirty="0" smtClean="0"/>
          </a:p>
          <a:p>
            <a:pPr lvl="1"/>
            <a:r>
              <a:rPr lang="en-US" dirty="0" smtClean="0"/>
              <a:t>R2</a:t>
            </a:r>
            <a:r>
              <a:rPr lang="en-US" dirty="0"/>
              <a:t>. Each Transmission Operator shall operate so that instability, uncontrolled separation, </a:t>
            </a:r>
            <a:r>
              <a:rPr lang="en-US" dirty="0" smtClean="0"/>
              <a:t>or cascading </a:t>
            </a:r>
            <a:r>
              <a:rPr lang="en-US" dirty="0"/>
              <a:t>outages will not occur as a result of the most severe single contingency.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Contingency Analysis</a:t>
            </a:r>
            <a:endParaRPr lang="en-US" dirty="0"/>
          </a:p>
        </p:txBody>
      </p:sp>
      <p:sp>
        <p:nvSpPr>
          <p:cNvPr id="3" name="Content Placeholder 2"/>
          <p:cNvSpPr>
            <a:spLocks noGrp="1"/>
          </p:cNvSpPr>
          <p:nvPr>
            <p:ph idx="1"/>
          </p:nvPr>
        </p:nvSpPr>
        <p:spPr/>
        <p:txBody>
          <a:bodyPr>
            <a:normAutofit/>
          </a:bodyPr>
          <a:lstStyle/>
          <a:p>
            <a:r>
              <a:rPr lang="en-US" dirty="0" smtClean="0"/>
              <a:t>RTCA studies the N-1 and specified multiple Contingencies.</a:t>
            </a:r>
          </a:p>
          <a:p>
            <a:pPr lvl="1"/>
            <a:r>
              <a:rPr lang="en-US" dirty="0" smtClean="0"/>
              <a:t>Studies </a:t>
            </a:r>
            <a:r>
              <a:rPr lang="en-US" dirty="0"/>
              <a:t>affirmatively indicate Outage of the </a:t>
            </a:r>
            <a:r>
              <a:rPr lang="en-US" dirty="0" smtClean="0"/>
              <a:t>N-1 or DCKT </a:t>
            </a:r>
            <a:r>
              <a:rPr lang="en-US" dirty="0"/>
              <a:t>poses a significant risk of uncontrolled outages because it would result in equipment overloads, which cannot be eliminated through execution of specific, predefined operating procedures (i.e. </a:t>
            </a:r>
            <a:r>
              <a:rPr lang="en-US" dirty="0" smtClean="0"/>
              <a:t>RAPs)</a:t>
            </a:r>
            <a:endParaRPr lang="en-US" dirty="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SCED Overview – Applicable Contingencies</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ERCOT models all single transmission line, autotransformer, and generation unit contingencies </a:t>
            </a:r>
          </a:p>
          <a:p>
            <a:pPr lvl="1"/>
            <a:r>
              <a:rPr lang="en-US" dirty="0" smtClean="0"/>
              <a:t>This is performed using an automatic contingency generator application developed by the Network Modeling Department and has been discussed with the Network Data Support Working Group (NDSWG)</a:t>
            </a:r>
          </a:p>
          <a:p>
            <a:pPr lvl="1"/>
            <a:r>
              <a:rPr lang="en-US" dirty="0" smtClean="0"/>
              <a:t>Certain additional contingencies are defined manually in the CIM where the automatic contingency generator cannot be used</a:t>
            </a:r>
          </a:p>
          <a:p>
            <a:pPr lvl="2"/>
            <a:r>
              <a:rPr lang="en-US" dirty="0" smtClean="0"/>
              <a:t>Double-Circuits</a:t>
            </a:r>
          </a:p>
          <a:p>
            <a:pPr lvl="3"/>
            <a:r>
              <a:rPr lang="en-US" dirty="0" smtClean="0"/>
              <a:t>Modeled based on information received by Transmission Owners (discussed in previous NDSWG meetings)</a:t>
            </a:r>
          </a:p>
          <a:p>
            <a:pPr lvl="2"/>
            <a:r>
              <a:rPr lang="en-US" dirty="0" smtClean="0"/>
              <a:t>Multi-unit contingencies such as whole combined-cycle trains</a:t>
            </a:r>
          </a:p>
          <a:p>
            <a:pPr lvl="2"/>
            <a:r>
              <a:rPr lang="en-US" dirty="0" smtClean="0"/>
              <a:t>Additional multi-unit contingencies are modeled pursuant to ERCOT and NERC requirements (e.g. double STP or Comanche Peak)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Contingencies used in Operations</a:t>
            </a:r>
            <a:endParaRPr lang="en-US" dirty="0"/>
          </a:p>
        </p:txBody>
      </p:sp>
      <p:sp>
        <p:nvSpPr>
          <p:cNvPr id="3" name="Content Placeholder 2"/>
          <p:cNvSpPr>
            <a:spLocks noGrp="1"/>
          </p:cNvSpPr>
          <p:nvPr>
            <p:ph idx="1"/>
          </p:nvPr>
        </p:nvSpPr>
        <p:spPr/>
        <p:txBody>
          <a:bodyPr>
            <a:normAutofit/>
          </a:bodyPr>
          <a:lstStyle/>
          <a:p>
            <a:r>
              <a:rPr lang="en-US" dirty="0" smtClean="0"/>
              <a:t>ERCOT uses NMMS to generate the N-1 contingency list.</a:t>
            </a:r>
          </a:p>
          <a:p>
            <a:r>
              <a:rPr lang="en-US" dirty="0" smtClean="0"/>
              <a:t>Additionally ERCOT uses NMMS to check existing double-circuit contingencies within NMMS. These are maintained. Under the posted </a:t>
            </a:r>
            <a:r>
              <a:rPr lang="en-US" b="1" dirty="0"/>
              <a:t>OPERATIONS SUPPORT </a:t>
            </a:r>
            <a:r>
              <a:rPr lang="en-US" b="1" dirty="0" smtClean="0"/>
              <a:t>PROCEDURE-”DEFINITIONS </a:t>
            </a:r>
            <a:r>
              <a:rPr lang="en-US" b="1" dirty="0"/>
              <a:t>AND MAINTENANCE OF </a:t>
            </a:r>
            <a:r>
              <a:rPr lang="en-US" b="1" dirty="0" smtClean="0"/>
              <a:t>CONTINGENCIES” </a:t>
            </a:r>
            <a:r>
              <a:rPr lang="en-US" dirty="0" smtClean="0">
                <a:hlinkClick r:id="rId2"/>
              </a:rPr>
              <a:t>http://planning.ercot.com/content/22547</a:t>
            </a: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of the results from RTCA in SCED</a:t>
            </a: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0" y="1722438"/>
            <a:ext cx="5938837" cy="5135562"/>
          </a:xfrm>
          <a:prstGeom prst="rect">
            <a:avLst/>
          </a:prstGeom>
          <a:noFill/>
          <a:ln w="9525">
            <a:noFill/>
            <a:miter lim="800000"/>
            <a:headEnd/>
            <a:tailEnd/>
          </a:ln>
        </p:spPr>
      </p:pic>
      <p:grpSp>
        <p:nvGrpSpPr>
          <p:cNvPr id="3" name="Group 7"/>
          <p:cNvGrpSpPr>
            <a:grpSpLocks noChangeAspect="1"/>
          </p:cNvGrpSpPr>
          <p:nvPr/>
        </p:nvGrpSpPr>
        <p:grpSpPr bwMode="auto">
          <a:xfrm>
            <a:off x="5029201" y="1981200"/>
            <a:ext cx="3929063" cy="2566988"/>
            <a:chOff x="3168" y="1248"/>
            <a:chExt cx="2475" cy="1617"/>
          </a:xfrm>
        </p:grpSpPr>
        <p:sp>
          <p:nvSpPr>
            <p:cNvPr id="1030" name="AutoShape 6"/>
            <p:cNvSpPr>
              <a:spLocks noChangeAspect="1" noChangeArrowheads="1" noTextEdit="1"/>
            </p:cNvSpPr>
            <p:nvPr/>
          </p:nvSpPr>
          <p:spPr bwMode="auto">
            <a:xfrm>
              <a:off x="3183" y="1248"/>
              <a:ext cx="2460" cy="161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2" name="Freeform 8"/>
            <p:cNvSpPr>
              <a:spLocks/>
            </p:cNvSpPr>
            <p:nvPr/>
          </p:nvSpPr>
          <p:spPr bwMode="auto">
            <a:xfrm>
              <a:off x="3797" y="1821"/>
              <a:ext cx="313" cy="94"/>
            </a:xfrm>
            <a:custGeom>
              <a:avLst/>
              <a:gdLst/>
              <a:ahLst/>
              <a:cxnLst>
                <a:cxn ang="0">
                  <a:pos x="0" y="0"/>
                </a:cxn>
                <a:cxn ang="0">
                  <a:pos x="313" y="94"/>
                </a:cxn>
                <a:cxn ang="0">
                  <a:pos x="313" y="94"/>
                </a:cxn>
              </a:cxnLst>
              <a:rect l="0" t="0" r="r" b="b"/>
              <a:pathLst>
                <a:path w="313" h="94">
                  <a:moveTo>
                    <a:pt x="0" y="0"/>
                  </a:moveTo>
                  <a:lnTo>
                    <a:pt x="313" y="94"/>
                  </a:lnTo>
                  <a:lnTo>
                    <a:pt x="313" y="94"/>
                  </a:lnTo>
                </a:path>
              </a:pathLst>
            </a:custGeom>
            <a:no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9"/>
            <p:cNvSpPr>
              <a:spLocks/>
            </p:cNvSpPr>
            <p:nvPr/>
          </p:nvSpPr>
          <p:spPr bwMode="auto">
            <a:xfrm>
              <a:off x="4105" y="1904"/>
              <a:ext cx="33" cy="20"/>
            </a:xfrm>
            <a:custGeom>
              <a:avLst/>
              <a:gdLst/>
              <a:ahLst/>
              <a:cxnLst>
                <a:cxn ang="0">
                  <a:pos x="6" y="0"/>
                </a:cxn>
                <a:cxn ang="0">
                  <a:pos x="33" y="19"/>
                </a:cxn>
                <a:cxn ang="0">
                  <a:pos x="0" y="20"/>
                </a:cxn>
                <a:cxn ang="0">
                  <a:pos x="6" y="0"/>
                </a:cxn>
              </a:cxnLst>
              <a:rect l="0" t="0" r="r" b="b"/>
              <a:pathLst>
                <a:path w="33" h="20">
                  <a:moveTo>
                    <a:pt x="6" y="0"/>
                  </a:moveTo>
                  <a:lnTo>
                    <a:pt x="33" y="19"/>
                  </a:lnTo>
                  <a:lnTo>
                    <a:pt x="0" y="20"/>
                  </a:lnTo>
                  <a:lnTo>
                    <a:pt x="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Rectangle 10"/>
            <p:cNvSpPr>
              <a:spLocks noChangeArrowheads="1"/>
            </p:cNvSpPr>
            <p:nvPr/>
          </p:nvSpPr>
          <p:spPr bwMode="auto">
            <a:xfrm>
              <a:off x="3890" y="1831"/>
              <a:ext cx="155" cy="7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5" name="Rectangle 11"/>
            <p:cNvSpPr>
              <a:spLocks noChangeArrowheads="1"/>
            </p:cNvSpPr>
            <p:nvPr/>
          </p:nvSpPr>
          <p:spPr bwMode="auto">
            <a:xfrm>
              <a:off x="3914" y="1835"/>
              <a:ext cx="125"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Generic</a:t>
              </a:r>
              <a:endParaRPr kumimoji="0" lang="en-US" sz="1800" b="0" i="0" u="none" strike="noStrike" cap="none" normalizeH="0" baseline="0" smtClean="0">
                <a:ln>
                  <a:noFill/>
                </a:ln>
                <a:solidFill>
                  <a:schemeClr val="tx1"/>
                </a:solidFill>
                <a:effectLst/>
                <a:latin typeface="Arial" pitchFamily="34" charset="0"/>
              </a:endParaRPr>
            </a:p>
          </p:txBody>
        </p:sp>
        <p:sp>
          <p:nvSpPr>
            <p:cNvPr id="1036" name="Rectangle 12"/>
            <p:cNvSpPr>
              <a:spLocks noChangeArrowheads="1"/>
            </p:cNvSpPr>
            <p:nvPr/>
          </p:nvSpPr>
          <p:spPr bwMode="auto">
            <a:xfrm>
              <a:off x="3894" y="1871"/>
              <a:ext cx="168"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constraints</a:t>
              </a:r>
              <a:endParaRPr kumimoji="0" lang="en-US" sz="1800" b="0" i="0" u="none" strike="noStrike" cap="none" normalizeH="0" baseline="0" smtClean="0">
                <a:ln>
                  <a:noFill/>
                </a:ln>
                <a:solidFill>
                  <a:schemeClr val="tx1"/>
                </a:solidFill>
                <a:effectLst/>
                <a:latin typeface="Arial" pitchFamily="34" charset="0"/>
              </a:endParaRPr>
            </a:p>
          </p:txBody>
        </p:sp>
        <p:sp>
          <p:nvSpPr>
            <p:cNvPr id="1037" name="Rectangle 13"/>
            <p:cNvSpPr>
              <a:spLocks noChangeArrowheads="1"/>
            </p:cNvSpPr>
            <p:nvPr/>
          </p:nvSpPr>
          <p:spPr bwMode="auto">
            <a:xfrm>
              <a:off x="4145" y="2331"/>
              <a:ext cx="235" cy="203"/>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8" name="Rectangle 14"/>
            <p:cNvSpPr>
              <a:spLocks noChangeArrowheads="1"/>
            </p:cNvSpPr>
            <p:nvPr/>
          </p:nvSpPr>
          <p:spPr bwMode="auto">
            <a:xfrm>
              <a:off x="4179" y="2395"/>
              <a:ext cx="189"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Contingency</a:t>
              </a:r>
              <a:endParaRPr kumimoji="0" lang="en-US" sz="1800" b="0" i="0" u="none" strike="noStrike" cap="none" normalizeH="0" baseline="0" smtClean="0">
                <a:ln>
                  <a:noFill/>
                </a:ln>
                <a:solidFill>
                  <a:schemeClr val="tx1"/>
                </a:solidFill>
                <a:effectLst/>
                <a:latin typeface="Arial" pitchFamily="34" charset="0"/>
              </a:endParaRPr>
            </a:p>
          </p:txBody>
        </p:sp>
        <p:sp>
          <p:nvSpPr>
            <p:cNvPr id="1039" name="Rectangle 15"/>
            <p:cNvSpPr>
              <a:spLocks noChangeArrowheads="1"/>
            </p:cNvSpPr>
            <p:nvPr/>
          </p:nvSpPr>
          <p:spPr bwMode="auto">
            <a:xfrm>
              <a:off x="4206" y="2432"/>
              <a:ext cx="131"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Analysis</a:t>
              </a:r>
              <a:endParaRPr kumimoji="0" lang="en-US" sz="1800" b="0" i="0" u="none" strike="noStrike" cap="none" normalizeH="0" baseline="0" smtClean="0">
                <a:ln>
                  <a:noFill/>
                </a:ln>
                <a:solidFill>
                  <a:schemeClr val="tx1"/>
                </a:solidFill>
                <a:effectLst/>
                <a:latin typeface="Arial" pitchFamily="34" charset="0"/>
              </a:endParaRPr>
            </a:p>
          </p:txBody>
        </p:sp>
        <p:sp>
          <p:nvSpPr>
            <p:cNvPr id="1040" name="Rectangle 16"/>
            <p:cNvSpPr>
              <a:spLocks noChangeArrowheads="1"/>
            </p:cNvSpPr>
            <p:nvPr/>
          </p:nvSpPr>
          <p:spPr bwMode="auto">
            <a:xfrm>
              <a:off x="4104" y="2331"/>
              <a:ext cx="51" cy="203"/>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1" name="Rectangle 17"/>
            <p:cNvSpPr>
              <a:spLocks noChangeArrowheads="1"/>
            </p:cNvSpPr>
            <p:nvPr/>
          </p:nvSpPr>
          <p:spPr bwMode="auto">
            <a:xfrm rot="16200000">
              <a:off x="4043" y="2382"/>
              <a:ext cx="179"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rPr>
                <a:t>RTCA</a:t>
              </a:r>
              <a:endParaRPr kumimoji="0" lang="en-US" sz="800" b="0" i="0" u="none" strike="noStrike" cap="none" normalizeH="0" baseline="0" smtClean="0">
                <a:ln>
                  <a:noFill/>
                </a:ln>
                <a:solidFill>
                  <a:schemeClr val="tx1"/>
                </a:solidFill>
                <a:effectLst/>
                <a:latin typeface="Arial" pitchFamily="34" charset="0"/>
              </a:endParaRPr>
            </a:p>
          </p:txBody>
        </p:sp>
        <p:sp>
          <p:nvSpPr>
            <p:cNvPr id="1042" name="Freeform 18"/>
            <p:cNvSpPr>
              <a:spLocks/>
            </p:cNvSpPr>
            <p:nvPr/>
          </p:nvSpPr>
          <p:spPr bwMode="auto">
            <a:xfrm>
              <a:off x="3644" y="2045"/>
              <a:ext cx="474" cy="489"/>
            </a:xfrm>
            <a:custGeom>
              <a:avLst/>
              <a:gdLst/>
              <a:ahLst/>
              <a:cxnLst>
                <a:cxn ang="0">
                  <a:pos x="0" y="489"/>
                </a:cxn>
                <a:cxn ang="0">
                  <a:pos x="474" y="0"/>
                </a:cxn>
                <a:cxn ang="0">
                  <a:pos x="474" y="0"/>
                </a:cxn>
              </a:cxnLst>
              <a:rect l="0" t="0" r="r" b="b"/>
              <a:pathLst>
                <a:path w="474" h="489">
                  <a:moveTo>
                    <a:pt x="0" y="489"/>
                  </a:moveTo>
                  <a:lnTo>
                    <a:pt x="474" y="0"/>
                  </a:lnTo>
                  <a:lnTo>
                    <a:pt x="474" y="0"/>
                  </a:lnTo>
                </a:path>
              </a:pathLst>
            </a:custGeom>
            <a:no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19"/>
            <p:cNvSpPr>
              <a:spLocks/>
            </p:cNvSpPr>
            <p:nvPr/>
          </p:nvSpPr>
          <p:spPr bwMode="auto">
            <a:xfrm>
              <a:off x="4109" y="2025"/>
              <a:ext cx="29" cy="30"/>
            </a:xfrm>
            <a:custGeom>
              <a:avLst/>
              <a:gdLst/>
              <a:ahLst/>
              <a:cxnLst>
                <a:cxn ang="0">
                  <a:pos x="15" y="30"/>
                </a:cxn>
                <a:cxn ang="0">
                  <a:pos x="29" y="0"/>
                </a:cxn>
                <a:cxn ang="0">
                  <a:pos x="0" y="15"/>
                </a:cxn>
                <a:cxn ang="0">
                  <a:pos x="15" y="30"/>
                </a:cxn>
              </a:cxnLst>
              <a:rect l="0" t="0" r="r" b="b"/>
              <a:pathLst>
                <a:path w="29" h="30">
                  <a:moveTo>
                    <a:pt x="15" y="30"/>
                  </a:moveTo>
                  <a:lnTo>
                    <a:pt x="29" y="0"/>
                  </a:lnTo>
                  <a:lnTo>
                    <a:pt x="0" y="15"/>
                  </a:lnTo>
                  <a:lnTo>
                    <a:pt x="15" y="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Rectangle 20"/>
            <p:cNvSpPr>
              <a:spLocks noChangeArrowheads="1"/>
            </p:cNvSpPr>
            <p:nvPr/>
          </p:nvSpPr>
          <p:spPr bwMode="auto">
            <a:xfrm>
              <a:off x="3771" y="2239"/>
              <a:ext cx="240" cy="7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5" name="Rectangle 21"/>
            <p:cNvSpPr>
              <a:spLocks noChangeArrowheads="1"/>
            </p:cNvSpPr>
            <p:nvPr/>
          </p:nvSpPr>
          <p:spPr bwMode="auto">
            <a:xfrm>
              <a:off x="3775" y="2242"/>
              <a:ext cx="254"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Stability interface</a:t>
              </a:r>
              <a:endParaRPr kumimoji="0" lang="en-US" sz="1800" b="0" i="0" u="none" strike="noStrike" cap="none" normalizeH="0" baseline="0" smtClean="0">
                <a:ln>
                  <a:noFill/>
                </a:ln>
                <a:solidFill>
                  <a:schemeClr val="tx1"/>
                </a:solidFill>
                <a:effectLst/>
                <a:latin typeface="Arial" pitchFamily="34" charset="0"/>
              </a:endParaRPr>
            </a:p>
          </p:txBody>
        </p:sp>
        <p:sp>
          <p:nvSpPr>
            <p:cNvPr id="1046" name="Rectangle 22"/>
            <p:cNvSpPr>
              <a:spLocks noChangeArrowheads="1"/>
            </p:cNvSpPr>
            <p:nvPr/>
          </p:nvSpPr>
          <p:spPr bwMode="auto">
            <a:xfrm>
              <a:off x="3817" y="2279"/>
              <a:ext cx="168"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constraints</a:t>
              </a:r>
              <a:endParaRPr kumimoji="0" lang="en-US" sz="1800" b="0" i="0" u="none" strike="noStrike" cap="none" normalizeH="0" baseline="0" smtClean="0">
                <a:ln>
                  <a:noFill/>
                </a:ln>
                <a:solidFill>
                  <a:schemeClr val="tx1"/>
                </a:solidFill>
                <a:effectLst/>
                <a:latin typeface="Arial" pitchFamily="34" charset="0"/>
              </a:endParaRPr>
            </a:p>
          </p:txBody>
        </p:sp>
        <p:sp>
          <p:nvSpPr>
            <p:cNvPr id="1047" name="Freeform 23"/>
            <p:cNvSpPr>
              <a:spLocks/>
            </p:cNvSpPr>
            <p:nvPr/>
          </p:nvSpPr>
          <p:spPr bwMode="auto">
            <a:xfrm>
              <a:off x="4415" y="1790"/>
              <a:ext cx="545" cy="65"/>
            </a:xfrm>
            <a:custGeom>
              <a:avLst/>
              <a:gdLst/>
              <a:ahLst/>
              <a:cxnLst>
                <a:cxn ang="0">
                  <a:pos x="0" y="65"/>
                </a:cxn>
                <a:cxn ang="0">
                  <a:pos x="545" y="0"/>
                </a:cxn>
                <a:cxn ang="0">
                  <a:pos x="545" y="0"/>
                </a:cxn>
              </a:cxnLst>
              <a:rect l="0" t="0" r="r" b="b"/>
              <a:pathLst>
                <a:path w="545" h="65">
                  <a:moveTo>
                    <a:pt x="0" y="65"/>
                  </a:moveTo>
                  <a:lnTo>
                    <a:pt x="545" y="0"/>
                  </a:lnTo>
                  <a:lnTo>
                    <a:pt x="545" y="0"/>
                  </a:lnTo>
                </a:path>
              </a:pathLst>
            </a:custGeom>
            <a:no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24"/>
            <p:cNvSpPr>
              <a:spLocks/>
            </p:cNvSpPr>
            <p:nvPr/>
          </p:nvSpPr>
          <p:spPr bwMode="auto">
            <a:xfrm>
              <a:off x="4956" y="1780"/>
              <a:ext cx="33" cy="21"/>
            </a:xfrm>
            <a:custGeom>
              <a:avLst/>
              <a:gdLst/>
              <a:ahLst/>
              <a:cxnLst>
                <a:cxn ang="0">
                  <a:pos x="3" y="21"/>
                </a:cxn>
                <a:cxn ang="0">
                  <a:pos x="33" y="7"/>
                </a:cxn>
                <a:cxn ang="0">
                  <a:pos x="0" y="0"/>
                </a:cxn>
                <a:cxn ang="0">
                  <a:pos x="3" y="21"/>
                </a:cxn>
              </a:cxnLst>
              <a:rect l="0" t="0" r="r" b="b"/>
              <a:pathLst>
                <a:path w="33" h="21">
                  <a:moveTo>
                    <a:pt x="3" y="21"/>
                  </a:moveTo>
                  <a:lnTo>
                    <a:pt x="33" y="7"/>
                  </a:lnTo>
                  <a:lnTo>
                    <a:pt x="0" y="0"/>
                  </a:lnTo>
                  <a:lnTo>
                    <a:pt x="3" y="2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Rectangle 25"/>
            <p:cNvSpPr>
              <a:spLocks noChangeArrowheads="1"/>
            </p:cNvSpPr>
            <p:nvPr/>
          </p:nvSpPr>
          <p:spPr bwMode="auto">
            <a:xfrm>
              <a:off x="4578" y="1780"/>
              <a:ext cx="247" cy="7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0" name="Rectangle 26"/>
            <p:cNvSpPr>
              <a:spLocks noChangeArrowheads="1"/>
            </p:cNvSpPr>
            <p:nvPr/>
          </p:nvSpPr>
          <p:spPr bwMode="auto">
            <a:xfrm>
              <a:off x="4582" y="1784"/>
              <a:ext cx="262"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Active constraints</a:t>
              </a:r>
              <a:endParaRPr kumimoji="0" lang="en-US" sz="1800" b="0" i="0" u="none" strike="noStrike" cap="none" normalizeH="0" baseline="0" smtClean="0">
                <a:ln>
                  <a:noFill/>
                </a:ln>
                <a:solidFill>
                  <a:schemeClr val="tx1"/>
                </a:solidFill>
                <a:effectLst/>
                <a:latin typeface="Arial" pitchFamily="34" charset="0"/>
              </a:endParaRPr>
            </a:p>
          </p:txBody>
        </p:sp>
        <p:sp>
          <p:nvSpPr>
            <p:cNvPr id="1051" name="Rectangle 27"/>
            <p:cNvSpPr>
              <a:spLocks noChangeArrowheads="1"/>
            </p:cNvSpPr>
            <p:nvPr/>
          </p:nvSpPr>
          <p:spPr bwMode="auto">
            <a:xfrm>
              <a:off x="4609" y="1820"/>
              <a:ext cx="209"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&amp; shift factors</a:t>
              </a:r>
              <a:endParaRPr kumimoji="0" lang="en-US" sz="1800" b="0" i="0" u="none" strike="noStrike" cap="none" normalizeH="0" baseline="0" smtClean="0">
                <a:ln>
                  <a:noFill/>
                </a:ln>
                <a:solidFill>
                  <a:schemeClr val="tx1"/>
                </a:solidFill>
                <a:effectLst/>
                <a:latin typeface="Arial" pitchFamily="34" charset="0"/>
              </a:endParaRPr>
            </a:p>
          </p:txBody>
        </p:sp>
        <p:sp>
          <p:nvSpPr>
            <p:cNvPr id="1052" name="Rectangle 28"/>
            <p:cNvSpPr>
              <a:spLocks noChangeArrowheads="1"/>
            </p:cNvSpPr>
            <p:nvPr/>
          </p:nvSpPr>
          <p:spPr bwMode="auto">
            <a:xfrm>
              <a:off x="3625" y="1333"/>
              <a:ext cx="1344" cy="10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Arial" pitchFamily="34" charset="0"/>
                </a:rPr>
                <a:t>Transmission Constraint Management</a:t>
              </a:r>
              <a:endParaRPr kumimoji="0" lang="en-US" sz="1800" b="0" i="0" u="none" strike="noStrike" cap="none" normalizeH="0" baseline="0" smtClean="0">
                <a:ln>
                  <a:noFill/>
                </a:ln>
                <a:solidFill>
                  <a:schemeClr val="tx1"/>
                </a:solidFill>
                <a:effectLst/>
                <a:latin typeface="Arial" pitchFamily="34" charset="0"/>
              </a:endParaRPr>
            </a:p>
          </p:txBody>
        </p:sp>
        <p:sp>
          <p:nvSpPr>
            <p:cNvPr id="1053" name="Rectangle 29"/>
            <p:cNvSpPr>
              <a:spLocks noChangeArrowheads="1"/>
            </p:cNvSpPr>
            <p:nvPr/>
          </p:nvSpPr>
          <p:spPr bwMode="auto">
            <a:xfrm>
              <a:off x="4179" y="1821"/>
              <a:ext cx="236" cy="204"/>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4" name="Rectangle 30"/>
            <p:cNvSpPr>
              <a:spLocks noChangeArrowheads="1"/>
            </p:cNvSpPr>
            <p:nvPr/>
          </p:nvSpPr>
          <p:spPr bwMode="auto">
            <a:xfrm>
              <a:off x="4206" y="1868"/>
              <a:ext cx="203"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Transmission</a:t>
              </a:r>
              <a:endParaRPr kumimoji="0" lang="en-US" sz="1800" b="0" i="0" u="none" strike="noStrike" cap="none" normalizeH="0" baseline="0" smtClean="0">
                <a:ln>
                  <a:noFill/>
                </a:ln>
                <a:solidFill>
                  <a:schemeClr val="tx1"/>
                </a:solidFill>
                <a:effectLst/>
                <a:latin typeface="Arial" pitchFamily="34" charset="0"/>
              </a:endParaRPr>
            </a:p>
          </p:txBody>
        </p:sp>
        <p:sp>
          <p:nvSpPr>
            <p:cNvPr id="1055" name="Rectangle 31"/>
            <p:cNvSpPr>
              <a:spLocks noChangeArrowheads="1"/>
            </p:cNvSpPr>
            <p:nvPr/>
          </p:nvSpPr>
          <p:spPr bwMode="auto">
            <a:xfrm>
              <a:off x="4228" y="1904"/>
              <a:ext cx="159"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Constraint</a:t>
              </a:r>
              <a:endParaRPr kumimoji="0" lang="en-US" sz="1800" b="0" i="0" u="none" strike="noStrike" cap="none" normalizeH="0" baseline="0" smtClean="0">
                <a:ln>
                  <a:noFill/>
                </a:ln>
                <a:solidFill>
                  <a:schemeClr val="tx1"/>
                </a:solidFill>
                <a:effectLst/>
                <a:latin typeface="Arial" pitchFamily="34" charset="0"/>
              </a:endParaRPr>
            </a:p>
          </p:txBody>
        </p:sp>
        <p:sp>
          <p:nvSpPr>
            <p:cNvPr id="1056" name="Rectangle 32"/>
            <p:cNvSpPr>
              <a:spLocks noChangeArrowheads="1"/>
            </p:cNvSpPr>
            <p:nvPr/>
          </p:nvSpPr>
          <p:spPr bwMode="auto">
            <a:xfrm>
              <a:off x="4208" y="1940"/>
              <a:ext cx="198"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Management</a:t>
              </a:r>
              <a:endParaRPr kumimoji="0" lang="en-US" sz="1800" b="0" i="0" u="none" strike="noStrike" cap="none" normalizeH="0" baseline="0" smtClean="0">
                <a:ln>
                  <a:noFill/>
                </a:ln>
                <a:solidFill>
                  <a:schemeClr val="tx1"/>
                </a:solidFill>
                <a:effectLst/>
                <a:latin typeface="Arial" pitchFamily="34" charset="0"/>
              </a:endParaRPr>
            </a:p>
          </p:txBody>
        </p:sp>
        <p:sp>
          <p:nvSpPr>
            <p:cNvPr id="1057" name="Rectangle 33"/>
            <p:cNvSpPr>
              <a:spLocks noChangeArrowheads="1"/>
            </p:cNvSpPr>
            <p:nvPr/>
          </p:nvSpPr>
          <p:spPr bwMode="auto">
            <a:xfrm>
              <a:off x="4138" y="1821"/>
              <a:ext cx="51" cy="204"/>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8" name="Rectangle 34"/>
            <p:cNvSpPr>
              <a:spLocks noChangeArrowheads="1"/>
            </p:cNvSpPr>
            <p:nvPr/>
          </p:nvSpPr>
          <p:spPr bwMode="auto">
            <a:xfrm rot="16200000">
              <a:off x="4097" y="1873"/>
              <a:ext cx="139"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rPr>
                <a:t>TCM</a:t>
              </a:r>
              <a:endParaRPr kumimoji="0" lang="en-US" sz="800" b="0" i="0" u="none" strike="noStrike" cap="none" normalizeH="0" baseline="0" smtClean="0">
                <a:ln>
                  <a:noFill/>
                </a:ln>
                <a:solidFill>
                  <a:schemeClr val="tx1"/>
                </a:solidFill>
                <a:effectLst/>
                <a:latin typeface="Arial" pitchFamily="34" charset="0"/>
              </a:endParaRPr>
            </a:p>
          </p:txBody>
        </p:sp>
        <p:sp>
          <p:nvSpPr>
            <p:cNvPr id="1059" name="Freeform 35"/>
            <p:cNvSpPr>
              <a:spLocks/>
            </p:cNvSpPr>
            <p:nvPr/>
          </p:nvSpPr>
          <p:spPr bwMode="auto">
            <a:xfrm>
              <a:off x="4262" y="2053"/>
              <a:ext cx="31" cy="278"/>
            </a:xfrm>
            <a:custGeom>
              <a:avLst/>
              <a:gdLst/>
              <a:ahLst/>
              <a:cxnLst>
                <a:cxn ang="0">
                  <a:pos x="0" y="278"/>
                </a:cxn>
                <a:cxn ang="0">
                  <a:pos x="31" y="0"/>
                </a:cxn>
                <a:cxn ang="0">
                  <a:pos x="31" y="0"/>
                </a:cxn>
              </a:cxnLst>
              <a:rect l="0" t="0" r="r" b="b"/>
              <a:pathLst>
                <a:path w="31" h="278">
                  <a:moveTo>
                    <a:pt x="0" y="278"/>
                  </a:moveTo>
                  <a:lnTo>
                    <a:pt x="31" y="0"/>
                  </a:lnTo>
                  <a:lnTo>
                    <a:pt x="31" y="0"/>
                  </a:lnTo>
                </a:path>
              </a:pathLst>
            </a:custGeom>
            <a:no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Freeform 36"/>
            <p:cNvSpPr>
              <a:spLocks/>
            </p:cNvSpPr>
            <p:nvPr/>
          </p:nvSpPr>
          <p:spPr bwMode="auto">
            <a:xfrm>
              <a:off x="4283" y="2025"/>
              <a:ext cx="21" cy="32"/>
            </a:xfrm>
            <a:custGeom>
              <a:avLst/>
              <a:gdLst/>
              <a:ahLst/>
              <a:cxnLst>
                <a:cxn ang="0">
                  <a:pos x="21" y="32"/>
                </a:cxn>
                <a:cxn ang="0">
                  <a:pos x="14" y="0"/>
                </a:cxn>
                <a:cxn ang="0">
                  <a:pos x="0" y="30"/>
                </a:cxn>
                <a:cxn ang="0">
                  <a:pos x="21" y="32"/>
                </a:cxn>
              </a:cxnLst>
              <a:rect l="0" t="0" r="r" b="b"/>
              <a:pathLst>
                <a:path w="21" h="32">
                  <a:moveTo>
                    <a:pt x="21" y="32"/>
                  </a:moveTo>
                  <a:lnTo>
                    <a:pt x="14" y="0"/>
                  </a:lnTo>
                  <a:lnTo>
                    <a:pt x="0" y="30"/>
                  </a:lnTo>
                  <a:lnTo>
                    <a:pt x="21" y="3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Rectangle 37"/>
            <p:cNvSpPr>
              <a:spLocks noChangeArrowheads="1"/>
            </p:cNvSpPr>
            <p:nvPr/>
          </p:nvSpPr>
          <p:spPr bwMode="auto">
            <a:xfrm>
              <a:off x="4183" y="2119"/>
              <a:ext cx="193" cy="11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2" name="Rectangle 38"/>
            <p:cNvSpPr>
              <a:spLocks noChangeArrowheads="1"/>
            </p:cNvSpPr>
            <p:nvPr/>
          </p:nvSpPr>
          <p:spPr bwMode="auto">
            <a:xfrm>
              <a:off x="4195" y="2122"/>
              <a:ext cx="189"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Contingency</a:t>
              </a:r>
              <a:endParaRPr kumimoji="0" lang="en-US" sz="1800" b="0" i="0" u="none" strike="noStrike" cap="none" normalizeH="0" baseline="0" smtClean="0">
                <a:ln>
                  <a:noFill/>
                </a:ln>
                <a:solidFill>
                  <a:schemeClr val="tx1"/>
                </a:solidFill>
                <a:effectLst/>
                <a:latin typeface="Arial" pitchFamily="34" charset="0"/>
              </a:endParaRPr>
            </a:p>
          </p:txBody>
        </p:sp>
        <p:sp>
          <p:nvSpPr>
            <p:cNvPr id="1063" name="Rectangle 39"/>
            <p:cNvSpPr>
              <a:spLocks noChangeArrowheads="1"/>
            </p:cNvSpPr>
            <p:nvPr/>
          </p:nvSpPr>
          <p:spPr bwMode="auto">
            <a:xfrm>
              <a:off x="4206" y="2159"/>
              <a:ext cx="168"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constraints</a:t>
              </a:r>
              <a:endParaRPr kumimoji="0" lang="en-US" sz="1800" b="0" i="0" u="none" strike="noStrike" cap="none" normalizeH="0" baseline="0" smtClean="0">
                <a:ln>
                  <a:noFill/>
                </a:ln>
                <a:solidFill>
                  <a:schemeClr val="tx1"/>
                </a:solidFill>
                <a:effectLst/>
                <a:latin typeface="Arial" pitchFamily="34" charset="0"/>
              </a:endParaRPr>
            </a:p>
          </p:txBody>
        </p:sp>
        <p:sp>
          <p:nvSpPr>
            <p:cNvPr id="1064" name="Rectangle 40"/>
            <p:cNvSpPr>
              <a:spLocks noChangeArrowheads="1"/>
            </p:cNvSpPr>
            <p:nvPr/>
          </p:nvSpPr>
          <p:spPr bwMode="auto">
            <a:xfrm>
              <a:off x="4187" y="2195"/>
              <a:ext cx="209"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&amp; shift factors</a:t>
              </a:r>
              <a:endParaRPr kumimoji="0" lang="en-US" sz="1800" b="0" i="0" u="none" strike="noStrike" cap="none" normalizeH="0" baseline="0" smtClean="0">
                <a:ln>
                  <a:noFill/>
                </a:ln>
                <a:solidFill>
                  <a:schemeClr val="tx1"/>
                </a:solidFill>
                <a:effectLst/>
                <a:latin typeface="Arial" pitchFamily="34" charset="0"/>
              </a:endParaRPr>
            </a:p>
          </p:txBody>
        </p:sp>
        <p:sp>
          <p:nvSpPr>
            <p:cNvPr id="1065" name="Rectangle 41"/>
            <p:cNvSpPr>
              <a:spLocks noChangeArrowheads="1"/>
            </p:cNvSpPr>
            <p:nvPr/>
          </p:nvSpPr>
          <p:spPr bwMode="auto">
            <a:xfrm>
              <a:off x="3168" y="2544"/>
              <a:ext cx="816" cy="96"/>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6" name="Rectangle 42"/>
            <p:cNvSpPr>
              <a:spLocks noChangeArrowheads="1"/>
            </p:cNvSpPr>
            <p:nvPr/>
          </p:nvSpPr>
          <p:spPr bwMode="auto">
            <a:xfrm>
              <a:off x="3207" y="2548"/>
              <a:ext cx="729" cy="7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pitchFamily="34" charset="0"/>
                </a:rPr>
                <a:t>Voltage Stability Analysis</a:t>
              </a:r>
              <a:endParaRPr kumimoji="0" lang="en-US" sz="800" b="0" i="0" u="none" strike="noStrike" cap="none" normalizeH="0" baseline="0" dirty="0" smtClean="0">
                <a:ln>
                  <a:noFill/>
                </a:ln>
                <a:solidFill>
                  <a:schemeClr val="tx1"/>
                </a:solidFill>
                <a:effectLst/>
                <a:latin typeface="Arial" pitchFamily="34" charset="0"/>
              </a:endParaRPr>
            </a:p>
          </p:txBody>
        </p:sp>
        <p:sp>
          <p:nvSpPr>
            <p:cNvPr id="1067" name="Rectangle 43"/>
            <p:cNvSpPr>
              <a:spLocks noChangeArrowheads="1"/>
            </p:cNvSpPr>
            <p:nvPr/>
          </p:nvSpPr>
          <p:spPr bwMode="auto">
            <a:xfrm>
              <a:off x="3168" y="2640"/>
              <a:ext cx="816" cy="96"/>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8" name="Rectangle 44"/>
            <p:cNvSpPr>
              <a:spLocks noChangeArrowheads="1"/>
            </p:cNvSpPr>
            <p:nvPr/>
          </p:nvSpPr>
          <p:spPr bwMode="auto">
            <a:xfrm>
              <a:off x="3168" y="2640"/>
              <a:ext cx="775" cy="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pitchFamily="34" charset="0"/>
                </a:rPr>
                <a:t>Transient Stability Analysis</a:t>
              </a:r>
              <a:endParaRPr kumimoji="0" lang="en-US" sz="800" b="0" i="0" u="none" strike="noStrike" cap="none" normalizeH="0" baseline="0" dirty="0" smtClean="0">
                <a:ln>
                  <a:noFill/>
                </a:ln>
                <a:solidFill>
                  <a:schemeClr val="tx1"/>
                </a:solidFill>
                <a:effectLst/>
                <a:latin typeface="Arial" pitchFamily="34" charset="0"/>
              </a:endParaRPr>
            </a:p>
          </p:txBody>
        </p:sp>
        <p:sp>
          <p:nvSpPr>
            <p:cNvPr id="1069" name="Freeform 45"/>
            <p:cNvSpPr>
              <a:spLocks/>
            </p:cNvSpPr>
            <p:nvPr/>
          </p:nvSpPr>
          <p:spPr bwMode="auto">
            <a:xfrm>
              <a:off x="4989" y="1651"/>
              <a:ext cx="408" cy="272"/>
            </a:xfrm>
            <a:custGeom>
              <a:avLst/>
              <a:gdLst/>
              <a:ahLst/>
              <a:cxnLst>
                <a:cxn ang="0">
                  <a:pos x="374" y="272"/>
                </a:cxn>
                <a:cxn ang="0">
                  <a:pos x="382" y="271"/>
                </a:cxn>
                <a:cxn ang="0">
                  <a:pos x="389" y="268"/>
                </a:cxn>
                <a:cxn ang="0">
                  <a:pos x="395" y="265"/>
                </a:cxn>
                <a:cxn ang="0">
                  <a:pos x="401" y="259"/>
                </a:cxn>
                <a:cxn ang="0">
                  <a:pos x="405" y="252"/>
                </a:cxn>
                <a:cxn ang="0">
                  <a:pos x="407" y="246"/>
                </a:cxn>
                <a:cxn ang="0">
                  <a:pos x="408" y="238"/>
                </a:cxn>
                <a:cxn ang="0">
                  <a:pos x="408" y="34"/>
                </a:cxn>
                <a:cxn ang="0">
                  <a:pos x="407" y="26"/>
                </a:cxn>
                <a:cxn ang="0">
                  <a:pos x="405" y="19"/>
                </a:cxn>
                <a:cxn ang="0">
                  <a:pos x="401" y="13"/>
                </a:cxn>
                <a:cxn ang="0">
                  <a:pos x="395" y="7"/>
                </a:cxn>
                <a:cxn ang="0">
                  <a:pos x="389" y="3"/>
                </a:cxn>
                <a:cxn ang="0">
                  <a:pos x="382" y="1"/>
                </a:cxn>
                <a:cxn ang="0">
                  <a:pos x="374" y="0"/>
                </a:cxn>
                <a:cxn ang="0">
                  <a:pos x="34" y="0"/>
                </a:cxn>
                <a:cxn ang="0">
                  <a:pos x="26" y="1"/>
                </a:cxn>
                <a:cxn ang="0">
                  <a:pos x="19" y="3"/>
                </a:cxn>
                <a:cxn ang="0">
                  <a:pos x="13" y="7"/>
                </a:cxn>
                <a:cxn ang="0">
                  <a:pos x="7" y="13"/>
                </a:cxn>
                <a:cxn ang="0">
                  <a:pos x="3" y="19"/>
                </a:cxn>
                <a:cxn ang="0">
                  <a:pos x="0" y="26"/>
                </a:cxn>
                <a:cxn ang="0">
                  <a:pos x="0" y="34"/>
                </a:cxn>
                <a:cxn ang="0">
                  <a:pos x="0" y="238"/>
                </a:cxn>
                <a:cxn ang="0">
                  <a:pos x="0" y="246"/>
                </a:cxn>
                <a:cxn ang="0">
                  <a:pos x="3" y="252"/>
                </a:cxn>
                <a:cxn ang="0">
                  <a:pos x="7" y="259"/>
                </a:cxn>
                <a:cxn ang="0">
                  <a:pos x="13" y="265"/>
                </a:cxn>
                <a:cxn ang="0">
                  <a:pos x="19" y="268"/>
                </a:cxn>
                <a:cxn ang="0">
                  <a:pos x="26" y="271"/>
                </a:cxn>
                <a:cxn ang="0">
                  <a:pos x="34" y="272"/>
                </a:cxn>
                <a:cxn ang="0">
                  <a:pos x="374" y="272"/>
                </a:cxn>
              </a:cxnLst>
              <a:rect l="0" t="0" r="r" b="b"/>
              <a:pathLst>
                <a:path w="408" h="272">
                  <a:moveTo>
                    <a:pt x="374" y="272"/>
                  </a:moveTo>
                  <a:lnTo>
                    <a:pt x="382" y="271"/>
                  </a:lnTo>
                  <a:lnTo>
                    <a:pt x="389" y="268"/>
                  </a:lnTo>
                  <a:lnTo>
                    <a:pt x="395" y="265"/>
                  </a:lnTo>
                  <a:lnTo>
                    <a:pt x="401" y="259"/>
                  </a:lnTo>
                  <a:lnTo>
                    <a:pt x="405" y="252"/>
                  </a:lnTo>
                  <a:lnTo>
                    <a:pt x="407" y="246"/>
                  </a:lnTo>
                  <a:lnTo>
                    <a:pt x="408" y="238"/>
                  </a:lnTo>
                  <a:lnTo>
                    <a:pt x="408" y="34"/>
                  </a:lnTo>
                  <a:lnTo>
                    <a:pt x="407" y="26"/>
                  </a:lnTo>
                  <a:lnTo>
                    <a:pt x="405" y="19"/>
                  </a:lnTo>
                  <a:lnTo>
                    <a:pt x="401" y="13"/>
                  </a:lnTo>
                  <a:lnTo>
                    <a:pt x="395" y="7"/>
                  </a:lnTo>
                  <a:lnTo>
                    <a:pt x="389" y="3"/>
                  </a:lnTo>
                  <a:lnTo>
                    <a:pt x="382" y="1"/>
                  </a:lnTo>
                  <a:lnTo>
                    <a:pt x="374" y="0"/>
                  </a:lnTo>
                  <a:lnTo>
                    <a:pt x="34" y="0"/>
                  </a:lnTo>
                  <a:lnTo>
                    <a:pt x="26" y="1"/>
                  </a:lnTo>
                  <a:lnTo>
                    <a:pt x="19" y="3"/>
                  </a:lnTo>
                  <a:lnTo>
                    <a:pt x="13" y="7"/>
                  </a:lnTo>
                  <a:lnTo>
                    <a:pt x="7" y="13"/>
                  </a:lnTo>
                  <a:lnTo>
                    <a:pt x="3" y="19"/>
                  </a:lnTo>
                  <a:lnTo>
                    <a:pt x="0" y="26"/>
                  </a:lnTo>
                  <a:lnTo>
                    <a:pt x="0" y="34"/>
                  </a:lnTo>
                  <a:lnTo>
                    <a:pt x="0" y="238"/>
                  </a:lnTo>
                  <a:lnTo>
                    <a:pt x="0" y="246"/>
                  </a:lnTo>
                  <a:lnTo>
                    <a:pt x="3" y="252"/>
                  </a:lnTo>
                  <a:lnTo>
                    <a:pt x="7" y="259"/>
                  </a:lnTo>
                  <a:lnTo>
                    <a:pt x="13" y="265"/>
                  </a:lnTo>
                  <a:lnTo>
                    <a:pt x="19" y="268"/>
                  </a:lnTo>
                  <a:lnTo>
                    <a:pt x="26" y="271"/>
                  </a:lnTo>
                  <a:lnTo>
                    <a:pt x="34" y="272"/>
                  </a:lnTo>
                  <a:lnTo>
                    <a:pt x="374" y="272"/>
                  </a:lnTo>
                  <a:close/>
                </a:path>
              </a:pathLst>
            </a:custGeom>
            <a:solidFill>
              <a:srgbClr val="FFFFFF"/>
            </a:solid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Rectangle 46"/>
            <p:cNvSpPr>
              <a:spLocks noChangeArrowheads="1"/>
            </p:cNvSpPr>
            <p:nvPr/>
          </p:nvSpPr>
          <p:spPr bwMode="auto">
            <a:xfrm>
              <a:off x="5158" y="1768"/>
              <a:ext cx="135" cy="5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dirty="0" smtClean="0">
                  <a:ln>
                    <a:noFill/>
                  </a:ln>
                  <a:solidFill>
                    <a:srgbClr val="000000"/>
                  </a:solidFill>
                  <a:effectLst/>
                  <a:latin typeface="Arial" pitchFamily="34" charset="0"/>
                </a:rPr>
                <a:t>MMS</a:t>
              </a:r>
              <a:endParaRPr kumimoji="0" lang="en-US" sz="600" b="0" i="0" u="none" strike="noStrike" cap="none" normalizeH="0" baseline="0" dirty="0" smtClean="0">
                <a:ln>
                  <a:noFill/>
                </a:ln>
                <a:solidFill>
                  <a:schemeClr val="tx1"/>
                </a:solidFill>
                <a:effectLst/>
                <a:latin typeface="Arial" pitchFamily="34" charset="0"/>
              </a:endParaRPr>
            </a:p>
          </p:txBody>
        </p:sp>
        <p:sp>
          <p:nvSpPr>
            <p:cNvPr id="1071" name="Freeform 47"/>
            <p:cNvSpPr>
              <a:spLocks/>
            </p:cNvSpPr>
            <p:nvPr/>
          </p:nvSpPr>
          <p:spPr bwMode="auto">
            <a:xfrm>
              <a:off x="5091" y="2025"/>
              <a:ext cx="408" cy="272"/>
            </a:xfrm>
            <a:custGeom>
              <a:avLst/>
              <a:gdLst/>
              <a:ahLst/>
              <a:cxnLst>
                <a:cxn ang="0">
                  <a:pos x="374" y="272"/>
                </a:cxn>
                <a:cxn ang="0">
                  <a:pos x="382" y="271"/>
                </a:cxn>
                <a:cxn ang="0">
                  <a:pos x="389" y="268"/>
                </a:cxn>
                <a:cxn ang="0">
                  <a:pos x="395" y="264"/>
                </a:cxn>
                <a:cxn ang="0">
                  <a:pos x="401" y="259"/>
                </a:cxn>
                <a:cxn ang="0">
                  <a:pos x="405" y="252"/>
                </a:cxn>
                <a:cxn ang="0">
                  <a:pos x="408" y="245"/>
                </a:cxn>
                <a:cxn ang="0">
                  <a:pos x="408" y="238"/>
                </a:cxn>
                <a:cxn ang="0">
                  <a:pos x="408" y="34"/>
                </a:cxn>
                <a:cxn ang="0">
                  <a:pos x="408" y="26"/>
                </a:cxn>
                <a:cxn ang="0">
                  <a:pos x="405" y="19"/>
                </a:cxn>
                <a:cxn ang="0">
                  <a:pos x="401" y="12"/>
                </a:cxn>
                <a:cxn ang="0">
                  <a:pos x="395" y="7"/>
                </a:cxn>
                <a:cxn ang="0">
                  <a:pos x="389" y="3"/>
                </a:cxn>
                <a:cxn ang="0">
                  <a:pos x="382" y="1"/>
                </a:cxn>
                <a:cxn ang="0">
                  <a:pos x="374" y="0"/>
                </a:cxn>
                <a:cxn ang="0">
                  <a:pos x="34" y="0"/>
                </a:cxn>
                <a:cxn ang="0">
                  <a:pos x="26" y="1"/>
                </a:cxn>
                <a:cxn ang="0">
                  <a:pos x="19" y="3"/>
                </a:cxn>
                <a:cxn ang="0">
                  <a:pos x="13" y="7"/>
                </a:cxn>
                <a:cxn ang="0">
                  <a:pos x="7" y="12"/>
                </a:cxn>
                <a:cxn ang="0">
                  <a:pos x="3" y="19"/>
                </a:cxn>
                <a:cxn ang="0">
                  <a:pos x="1" y="26"/>
                </a:cxn>
                <a:cxn ang="0">
                  <a:pos x="0" y="34"/>
                </a:cxn>
                <a:cxn ang="0">
                  <a:pos x="0" y="238"/>
                </a:cxn>
                <a:cxn ang="0">
                  <a:pos x="1" y="245"/>
                </a:cxn>
                <a:cxn ang="0">
                  <a:pos x="3" y="252"/>
                </a:cxn>
                <a:cxn ang="0">
                  <a:pos x="7" y="259"/>
                </a:cxn>
                <a:cxn ang="0">
                  <a:pos x="13" y="264"/>
                </a:cxn>
                <a:cxn ang="0">
                  <a:pos x="19" y="268"/>
                </a:cxn>
                <a:cxn ang="0">
                  <a:pos x="26" y="271"/>
                </a:cxn>
                <a:cxn ang="0">
                  <a:pos x="34" y="272"/>
                </a:cxn>
                <a:cxn ang="0">
                  <a:pos x="374" y="272"/>
                </a:cxn>
              </a:cxnLst>
              <a:rect l="0" t="0" r="r" b="b"/>
              <a:pathLst>
                <a:path w="408" h="272">
                  <a:moveTo>
                    <a:pt x="374" y="272"/>
                  </a:moveTo>
                  <a:lnTo>
                    <a:pt x="382" y="271"/>
                  </a:lnTo>
                  <a:lnTo>
                    <a:pt x="389" y="268"/>
                  </a:lnTo>
                  <a:lnTo>
                    <a:pt x="395" y="264"/>
                  </a:lnTo>
                  <a:lnTo>
                    <a:pt x="401" y="259"/>
                  </a:lnTo>
                  <a:lnTo>
                    <a:pt x="405" y="252"/>
                  </a:lnTo>
                  <a:lnTo>
                    <a:pt x="408" y="245"/>
                  </a:lnTo>
                  <a:lnTo>
                    <a:pt x="408" y="238"/>
                  </a:lnTo>
                  <a:lnTo>
                    <a:pt x="408" y="34"/>
                  </a:lnTo>
                  <a:lnTo>
                    <a:pt x="408" y="26"/>
                  </a:lnTo>
                  <a:lnTo>
                    <a:pt x="405" y="19"/>
                  </a:lnTo>
                  <a:lnTo>
                    <a:pt x="401" y="12"/>
                  </a:lnTo>
                  <a:lnTo>
                    <a:pt x="395" y="7"/>
                  </a:lnTo>
                  <a:lnTo>
                    <a:pt x="389" y="3"/>
                  </a:lnTo>
                  <a:lnTo>
                    <a:pt x="382" y="1"/>
                  </a:lnTo>
                  <a:lnTo>
                    <a:pt x="374" y="0"/>
                  </a:lnTo>
                  <a:lnTo>
                    <a:pt x="34" y="0"/>
                  </a:lnTo>
                  <a:lnTo>
                    <a:pt x="26" y="1"/>
                  </a:lnTo>
                  <a:lnTo>
                    <a:pt x="19" y="3"/>
                  </a:lnTo>
                  <a:lnTo>
                    <a:pt x="13" y="7"/>
                  </a:lnTo>
                  <a:lnTo>
                    <a:pt x="7" y="12"/>
                  </a:lnTo>
                  <a:lnTo>
                    <a:pt x="3" y="19"/>
                  </a:lnTo>
                  <a:lnTo>
                    <a:pt x="1" y="26"/>
                  </a:lnTo>
                  <a:lnTo>
                    <a:pt x="0" y="34"/>
                  </a:lnTo>
                  <a:lnTo>
                    <a:pt x="0" y="238"/>
                  </a:lnTo>
                  <a:lnTo>
                    <a:pt x="1" y="245"/>
                  </a:lnTo>
                  <a:lnTo>
                    <a:pt x="3" y="252"/>
                  </a:lnTo>
                  <a:lnTo>
                    <a:pt x="7" y="259"/>
                  </a:lnTo>
                  <a:lnTo>
                    <a:pt x="13" y="264"/>
                  </a:lnTo>
                  <a:lnTo>
                    <a:pt x="19" y="268"/>
                  </a:lnTo>
                  <a:lnTo>
                    <a:pt x="26" y="271"/>
                  </a:lnTo>
                  <a:lnTo>
                    <a:pt x="34" y="272"/>
                  </a:lnTo>
                  <a:lnTo>
                    <a:pt x="374" y="272"/>
                  </a:lnTo>
                  <a:close/>
                </a:path>
              </a:pathLst>
            </a:custGeom>
            <a:solidFill>
              <a:srgbClr val="FFFFFF"/>
            </a:solid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Rectangle 48"/>
            <p:cNvSpPr>
              <a:spLocks noChangeArrowheads="1"/>
            </p:cNvSpPr>
            <p:nvPr/>
          </p:nvSpPr>
          <p:spPr bwMode="auto">
            <a:xfrm>
              <a:off x="5268" y="2142"/>
              <a:ext cx="108" cy="5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 b="0" i="0" u="none" strike="noStrike" cap="none" normalizeH="0" baseline="0" smtClean="0">
                  <a:ln>
                    <a:noFill/>
                  </a:ln>
                  <a:solidFill>
                    <a:srgbClr val="000000"/>
                  </a:solidFill>
                  <a:effectLst/>
                  <a:latin typeface="Arial" pitchFamily="34" charset="0"/>
                </a:rPr>
                <a:t>MIS</a:t>
              </a:r>
              <a:endParaRPr kumimoji="0" lang="en-US" sz="600" b="0" i="0" u="none" strike="noStrike" cap="none" normalizeH="0" baseline="0" smtClean="0">
                <a:ln>
                  <a:noFill/>
                </a:ln>
                <a:solidFill>
                  <a:schemeClr val="tx1"/>
                </a:solidFill>
                <a:effectLst/>
                <a:latin typeface="Arial" pitchFamily="34" charset="0"/>
              </a:endParaRPr>
            </a:p>
          </p:txBody>
        </p:sp>
        <p:sp>
          <p:nvSpPr>
            <p:cNvPr id="1073" name="Freeform 49"/>
            <p:cNvSpPr>
              <a:spLocks/>
            </p:cNvSpPr>
            <p:nvPr/>
          </p:nvSpPr>
          <p:spPr bwMode="auto">
            <a:xfrm>
              <a:off x="4415" y="1923"/>
              <a:ext cx="649" cy="228"/>
            </a:xfrm>
            <a:custGeom>
              <a:avLst/>
              <a:gdLst/>
              <a:ahLst/>
              <a:cxnLst>
                <a:cxn ang="0">
                  <a:pos x="0" y="0"/>
                </a:cxn>
                <a:cxn ang="0">
                  <a:pos x="649" y="228"/>
                </a:cxn>
                <a:cxn ang="0">
                  <a:pos x="649" y="228"/>
                </a:cxn>
              </a:cxnLst>
              <a:rect l="0" t="0" r="r" b="b"/>
              <a:pathLst>
                <a:path w="649" h="228">
                  <a:moveTo>
                    <a:pt x="0" y="0"/>
                  </a:moveTo>
                  <a:lnTo>
                    <a:pt x="649" y="228"/>
                  </a:lnTo>
                  <a:lnTo>
                    <a:pt x="649" y="228"/>
                  </a:lnTo>
                </a:path>
              </a:pathLst>
            </a:custGeom>
            <a:no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Freeform 50"/>
            <p:cNvSpPr>
              <a:spLocks/>
            </p:cNvSpPr>
            <p:nvPr/>
          </p:nvSpPr>
          <p:spPr bwMode="auto">
            <a:xfrm>
              <a:off x="5058" y="2140"/>
              <a:ext cx="33" cy="21"/>
            </a:xfrm>
            <a:custGeom>
              <a:avLst/>
              <a:gdLst/>
              <a:ahLst/>
              <a:cxnLst>
                <a:cxn ang="0">
                  <a:pos x="7" y="0"/>
                </a:cxn>
                <a:cxn ang="0">
                  <a:pos x="33" y="21"/>
                </a:cxn>
                <a:cxn ang="0">
                  <a:pos x="0" y="20"/>
                </a:cxn>
                <a:cxn ang="0">
                  <a:pos x="7" y="0"/>
                </a:cxn>
              </a:cxnLst>
              <a:rect l="0" t="0" r="r" b="b"/>
              <a:pathLst>
                <a:path w="33" h="21">
                  <a:moveTo>
                    <a:pt x="7" y="0"/>
                  </a:moveTo>
                  <a:lnTo>
                    <a:pt x="33" y="21"/>
                  </a:lnTo>
                  <a:lnTo>
                    <a:pt x="0" y="20"/>
                  </a:lnTo>
                  <a:lnTo>
                    <a:pt x="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Rectangle 51"/>
            <p:cNvSpPr>
              <a:spLocks noChangeArrowheads="1"/>
            </p:cNvSpPr>
            <p:nvPr/>
          </p:nvSpPr>
          <p:spPr bwMode="auto">
            <a:xfrm>
              <a:off x="4674" y="2001"/>
              <a:ext cx="158" cy="7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6" name="Rectangle 52"/>
            <p:cNvSpPr>
              <a:spLocks noChangeArrowheads="1"/>
            </p:cNvSpPr>
            <p:nvPr/>
          </p:nvSpPr>
          <p:spPr bwMode="auto">
            <a:xfrm>
              <a:off x="4683" y="2005"/>
              <a:ext cx="159"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Constraint</a:t>
              </a:r>
              <a:endParaRPr kumimoji="0" lang="en-US" sz="1800" b="0" i="0" u="none" strike="noStrike" cap="none" normalizeH="0" baseline="0" smtClean="0">
                <a:ln>
                  <a:noFill/>
                </a:ln>
                <a:solidFill>
                  <a:schemeClr val="tx1"/>
                </a:solidFill>
                <a:effectLst/>
                <a:latin typeface="Arial" pitchFamily="34" charset="0"/>
              </a:endParaRPr>
            </a:p>
          </p:txBody>
        </p:sp>
        <p:sp>
          <p:nvSpPr>
            <p:cNvPr id="1077" name="Rectangle 53"/>
            <p:cNvSpPr>
              <a:spLocks noChangeArrowheads="1"/>
            </p:cNvSpPr>
            <p:nvPr/>
          </p:nvSpPr>
          <p:spPr bwMode="auto">
            <a:xfrm>
              <a:off x="4677" y="2041"/>
              <a:ext cx="172"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information</a:t>
              </a:r>
              <a:endParaRPr kumimoji="0" lang="en-US" sz="1800" b="0" i="0" u="none" strike="noStrike" cap="none" normalizeH="0" baseline="0" smtClean="0">
                <a:ln>
                  <a:noFill/>
                </a:ln>
                <a:solidFill>
                  <a:schemeClr val="tx1"/>
                </a:solidFill>
                <a:effectLst/>
                <a:latin typeface="Arial" pitchFamily="34" charset="0"/>
              </a:endParaRPr>
            </a:p>
          </p:txBody>
        </p:sp>
        <p:sp>
          <p:nvSpPr>
            <p:cNvPr id="1078" name="Freeform 54"/>
            <p:cNvSpPr>
              <a:spLocks/>
            </p:cNvSpPr>
            <p:nvPr/>
          </p:nvSpPr>
          <p:spPr bwMode="auto">
            <a:xfrm>
              <a:off x="4408" y="2331"/>
              <a:ext cx="274" cy="92"/>
            </a:xfrm>
            <a:custGeom>
              <a:avLst/>
              <a:gdLst/>
              <a:ahLst/>
              <a:cxnLst>
                <a:cxn ang="0">
                  <a:pos x="274" y="0"/>
                </a:cxn>
                <a:cxn ang="0">
                  <a:pos x="0" y="92"/>
                </a:cxn>
                <a:cxn ang="0">
                  <a:pos x="0" y="92"/>
                </a:cxn>
              </a:cxnLst>
              <a:rect l="0" t="0" r="r" b="b"/>
              <a:pathLst>
                <a:path w="274" h="92">
                  <a:moveTo>
                    <a:pt x="274" y="0"/>
                  </a:moveTo>
                  <a:lnTo>
                    <a:pt x="0" y="92"/>
                  </a:lnTo>
                  <a:lnTo>
                    <a:pt x="0" y="92"/>
                  </a:lnTo>
                </a:path>
              </a:pathLst>
            </a:custGeom>
            <a:no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Freeform 55"/>
            <p:cNvSpPr>
              <a:spLocks/>
            </p:cNvSpPr>
            <p:nvPr/>
          </p:nvSpPr>
          <p:spPr bwMode="auto">
            <a:xfrm>
              <a:off x="4380" y="2413"/>
              <a:ext cx="33" cy="19"/>
            </a:xfrm>
            <a:custGeom>
              <a:avLst/>
              <a:gdLst/>
              <a:ahLst/>
              <a:cxnLst>
                <a:cxn ang="0">
                  <a:pos x="27" y="0"/>
                </a:cxn>
                <a:cxn ang="0">
                  <a:pos x="0" y="19"/>
                </a:cxn>
                <a:cxn ang="0">
                  <a:pos x="33" y="19"/>
                </a:cxn>
                <a:cxn ang="0">
                  <a:pos x="27" y="0"/>
                </a:cxn>
              </a:cxnLst>
              <a:rect l="0" t="0" r="r" b="b"/>
              <a:pathLst>
                <a:path w="33" h="19">
                  <a:moveTo>
                    <a:pt x="27" y="0"/>
                  </a:moveTo>
                  <a:lnTo>
                    <a:pt x="0" y="19"/>
                  </a:lnTo>
                  <a:lnTo>
                    <a:pt x="33" y="19"/>
                  </a:lnTo>
                  <a:lnTo>
                    <a:pt x="27"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0" name="Rectangle 56"/>
            <p:cNvSpPr>
              <a:spLocks noChangeArrowheads="1"/>
            </p:cNvSpPr>
            <p:nvPr/>
          </p:nvSpPr>
          <p:spPr bwMode="auto">
            <a:xfrm>
              <a:off x="4417" y="2341"/>
              <a:ext cx="229" cy="7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1" name="Rectangle 57"/>
            <p:cNvSpPr>
              <a:spLocks noChangeArrowheads="1"/>
            </p:cNvSpPr>
            <p:nvPr/>
          </p:nvSpPr>
          <p:spPr bwMode="auto">
            <a:xfrm>
              <a:off x="4420" y="2344"/>
              <a:ext cx="243"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Remedial Action</a:t>
              </a:r>
              <a:endParaRPr kumimoji="0" lang="en-US" sz="1800" b="0" i="0" u="none" strike="noStrike" cap="none" normalizeH="0" baseline="0" smtClean="0">
                <a:ln>
                  <a:noFill/>
                </a:ln>
                <a:solidFill>
                  <a:schemeClr val="tx1"/>
                </a:solidFill>
                <a:effectLst/>
                <a:latin typeface="Arial" pitchFamily="34" charset="0"/>
              </a:endParaRPr>
            </a:p>
          </p:txBody>
        </p:sp>
        <p:sp>
          <p:nvSpPr>
            <p:cNvPr id="1082" name="Rectangle 58"/>
            <p:cNvSpPr>
              <a:spLocks noChangeArrowheads="1"/>
            </p:cNvSpPr>
            <p:nvPr/>
          </p:nvSpPr>
          <p:spPr bwMode="auto">
            <a:xfrm>
              <a:off x="4493" y="2380"/>
              <a:ext cx="93"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Plans</a:t>
              </a:r>
              <a:endParaRPr kumimoji="0" lang="en-US" sz="1800" b="0" i="0" u="none" strike="noStrike" cap="none" normalizeH="0" baseline="0" smtClean="0">
                <a:ln>
                  <a:noFill/>
                </a:ln>
                <a:solidFill>
                  <a:schemeClr val="tx1"/>
                </a:solidFill>
                <a:effectLst/>
                <a:latin typeface="Arial" pitchFamily="34" charset="0"/>
              </a:endParaRPr>
            </a:p>
          </p:txBody>
        </p:sp>
        <p:sp>
          <p:nvSpPr>
            <p:cNvPr id="1083" name="Rectangle 59"/>
            <p:cNvSpPr>
              <a:spLocks noChangeArrowheads="1"/>
            </p:cNvSpPr>
            <p:nvPr/>
          </p:nvSpPr>
          <p:spPr bwMode="auto">
            <a:xfrm>
              <a:off x="4724" y="2229"/>
              <a:ext cx="235" cy="203"/>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4" name="Rectangle 60"/>
            <p:cNvSpPr>
              <a:spLocks noChangeArrowheads="1"/>
            </p:cNvSpPr>
            <p:nvPr/>
          </p:nvSpPr>
          <p:spPr bwMode="auto">
            <a:xfrm>
              <a:off x="4782" y="2275"/>
              <a:ext cx="137"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Dynamic</a:t>
              </a:r>
              <a:endParaRPr kumimoji="0" lang="en-US" sz="1800" b="0" i="0" u="none" strike="noStrike" cap="none" normalizeH="0" baseline="0" smtClean="0">
                <a:ln>
                  <a:noFill/>
                </a:ln>
                <a:solidFill>
                  <a:schemeClr val="tx1"/>
                </a:solidFill>
                <a:effectLst/>
                <a:latin typeface="Arial" pitchFamily="34" charset="0"/>
              </a:endParaRPr>
            </a:p>
          </p:txBody>
        </p:sp>
        <p:sp>
          <p:nvSpPr>
            <p:cNvPr id="1085" name="Rectangle 61"/>
            <p:cNvSpPr>
              <a:spLocks noChangeArrowheads="1"/>
            </p:cNvSpPr>
            <p:nvPr/>
          </p:nvSpPr>
          <p:spPr bwMode="auto">
            <a:xfrm>
              <a:off x="4777" y="2312"/>
              <a:ext cx="146"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Remedial</a:t>
              </a:r>
              <a:endParaRPr kumimoji="0" lang="en-US" sz="1800" b="0" i="0" u="none" strike="noStrike" cap="none" normalizeH="0" baseline="0" smtClean="0">
                <a:ln>
                  <a:noFill/>
                </a:ln>
                <a:solidFill>
                  <a:schemeClr val="tx1"/>
                </a:solidFill>
                <a:effectLst/>
                <a:latin typeface="Arial" pitchFamily="34" charset="0"/>
              </a:endParaRPr>
            </a:p>
          </p:txBody>
        </p:sp>
        <p:sp>
          <p:nvSpPr>
            <p:cNvPr id="1086" name="Rectangle 62"/>
            <p:cNvSpPr>
              <a:spLocks noChangeArrowheads="1"/>
            </p:cNvSpPr>
            <p:nvPr/>
          </p:nvSpPr>
          <p:spPr bwMode="auto">
            <a:xfrm>
              <a:off x="4764" y="2348"/>
              <a:ext cx="174" cy="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0" i="0" u="none" strike="noStrike" cap="none" normalizeH="0" baseline="0" smtClean="0">
                  <a:ln>
                    <a:noFill/>
                  </a:ln>
                  <a:solidFill>
                    <a:srgbClr val="000000"/>
                  </a:solidFill>
                  <a:effectLst/>
                  <a:latin typeface="Arial" pitchFamily="34" charset="0"/>
                </a:rPr>
                <a:t>Action Plan</a:t>
              </a:r>
              <a:endParaRPr kumimoji="0" lang="en-US" sz="1800" b="0" i="0" u="none" strike="noStrike" cap="none" normalizeH="0" baseline="0" smtClean="0">
                <a:ln>
                  <a:noFill/>
                </a:ln>
                <a:solidFill>
                  <a:schemeClr val="tx1"/>
                </a:solidFill>
                <a:effectLst/>
                <a:latin typeface="Arial" pitchFamily="34" charset="0"/>
              </a:endParaRPr>
            </a:p>
          </p:txBody>
        </p:sp>
        <p:sp>
          <p:nvSpPr>
            <p:cNvPr id="1087" name="Rectangle 63"/>
            <p:cNvSpPr>
              <a:spLocks noChangeArrowheads="1"/>
            </p:cNvSpPr>
            <p:nvPr/>
          </p:nvSpPr>
          <p:spPr bwMode="auto">
            <a:xfrm>
              <a:off x="4682" y="2229"/>
              <a:ext cx="52" cy="203"/>
            </a:xfrm>
            <a:prstGeom prst="rect">
              <a:avLst/>
            </a:prstGeom>
            <a:solidFill>
              <a:srgbClr val="FFFFFF"/>
            </a:solidFill>
            <a:ln w="1588">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8" name="Rectangle 64"/>
            <p:cNvSpPr>
              <a:spLocks noChangeArrowheads="1"/>
            </p:cNvSpPr>
            <p:nvPr/>
          </p:nvSpPr>
          <p:spPr bwMode="auto">
            <a:xfrm rot="16200000">
              <a:off x="4659" y="2298"/>
              <a:ext cx="103" cy="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 b="1" i="0" u="none" strike="noStrike" cap="none" normalizeH="0" baseline="0" smtClean="0">
                  <a:ln>
                    <a:noFill/>
                  </a:ln>
                  <a:solidFill>
                    <a:srgbClr val="000000"/>
                  </a:solidFill>
                  <a:effectLst/>
                  <a:latin typeface="Arial" pitchFamily="34" charset="0"/>
                </a:rPr>
                <a:t>DRAP</a:t>
              </a:r>
              <a:endParaRPr kumimoji="0" lang="en-US" sz="1800" b="0" i="0" u="none" strike="noStrike" cap="none" normalizeH="0" baseline="0" smtClean="0">
                <a:ln>
                  <a:noFill/>
                </a:ln>
                <a:solidFill>
                  <a:schemeClr val="tx1"/>
                </a:solidFill>
                <a:effectLst/>
                <a:latin typeface="Arial" pitchFamily="34" charset="0"/>
              </a:endParaRPr>
            </a:p>
          </p:txBody>
        </p:sp>
        <p:sp>
          <p:nvSpPr>
            <p:cNvPr id="1089" name="Freeform 65"/>
            <p:cNvSpPr>
              <a:spLocks/>
            </p:cNvSpPr>
            <p:nvPr/>
          </p:nvSpPr>
          <p:spPr bwMode="auto">
            <a:xfrm>
              <a:off x="4279" y="2557"/>
              <a:ext cx="131" cy="181"/>
            </a:xfrm>
            <a:custGeom>
              <a:avLst/>
              <a:gdLst/>
              <a:ahLst/>
              <a:cxnLst>
                <a:cxn ang="0">
                  <a:pos x="131" y="181"/>
                </a:cxn>
                <a:cxn ang="0">
                  <a:pos x="0" y="0"/>
                </a:cxn>
                <a:cxn ang="0">
                  <a:pos x="0" y="0"/>
                </a:cxn>
              </a:cxnLst>
              <a:rect l="0" t="0" r="r" b="b"/>
              <a:pathLst>
                <a:path w="131" h="181">
                  <a:moveTo>
                    <a:pt x="131" y="181"/>
                  </a:moveTo>
                  <a:lnTo>
                    <a:pt x="0" y="0"/>
                  </a:lnTo>
                  <a:lnTo>
                    <a:pt x="0" y="0"/>
                  </a:lnTo>
                </a:path>
              </a:pathLst>
            </a:custGeom>
            <a:noFill/>
            <a:ln w="158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0" name="Freeform 66"/>
            <p:cNvSpPr>
              <a:spLocks/>
            </p:cNvSpPr>
            <p:nvPr/>
          </p:nvSpPr>
          <p:spPr bwMode="auto">
            <a:xfrm>
              <a:off x="4262" y="2534"/>
              <a:ext cx="27" cy="32"/>
            </a:xfrm>
            <a:custGeom>
              <a:avLst/>
              <a:gdLst/>
              <a:ahLst/>
              <a:cxnLst>
                <a:cxn ang="0">
                  <a:pos x="10" y="32"/>
                </a:cxn>
                <a:cxn ang="0">
                  <a:pos x="0" y="0"/>
                </a:cxn>
                <a:cxn ang="0">
                  <a:pos x="27" y="19"/>
                </a:cxn>
                <a:cxn ang="0">
                  <a:pos x="10" y="32"/>
                </a:cxn>
              </a:cxnLst>
              <a:rect l="0" t="0" r="r" b="b"/>
              <a:pathLst>
                <a:path w="27" h="32">
                  <a:moveTo>
                    <a:pt x="10" y="32"/>
                  </a:moveTo>
                  <a:lnTo>
                    <a:pt x="0" y="0"/>
                  </a:lnTo>
                  <a:lnTo>
                    <a:pt x="27" y="19"/>
                  </a:lnTo>
                  <a:lnTo>
                    <a:pt x="10" y="3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1" name="Rectangle 67"/>
            <p:cNvSpPr>
              <a:spLocks noChangeArrowheads="1"/>
            </p:cNvSpPr>
            <p:nvPr/>
          </p:nvSpPr>
          <p:spPr bwMode="auto">
            <a:xfrm>
              <a:off x="4262" y="2614"/>
              <a:ext cx="149" cy="4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2" name="Rectangle 68"/>
            <p:cNvSpPr>
              <a:spLocks noChangeArrowheads="1"/>
            </p:cNvSpPr>
            <p:nvPr/>
          </p:nvSpPr>
          <p:spPr bwMode="auto">
            <a:xfrm>
              <a:off x="4176" y="2592"/>
              <a:ext cx="342" cy="7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pitchFamily="34" charset="0"/>
                </a:rPr>
                <a:t>RAP</a:t>
              </a:r>
              <a:r>
                <a:rPr kumimoji="0" lang="en-US" sz="400" b="0" i="0" u="none" strike="noStrike" cap="none" normalizeH="0" baseline="0" dirty="0" smtClean="0">
                  <a:ln>
                    <a:noFill/>
                  </a:ln>
                  <a:solidFill>
                    <a:srgbClr val="000000"/>
                  </a:solidFill>
                  <a:effectLst/>
                  <a:latin typeface="Arial" pitchFamily="34" charset="0"/>
                </a:rPr>
                <a:t>, </a:t>
              </a:r>
              <a:r>
                <a:rPr kumimoji="0" lang="en-US" sz="800" b="0" i="0" u="none" strike="noStrike" cap="none" normalizeH="0" baseline="0" dirty="0" smtClean="0">
                  <a:ln>
                    <a:noFill/>
                  </a:ln>
                  <a:solidFill>
                    <a:srgbClr val="000000"/>
                  </a:solidFill>
                  <a:effectLst/>
                  <a:latin typeface="Arial" pitchFamily="34" charset="0"/>
                </a:rPr>
                <a:t>SPS</a:t>
              </a:r>
              <a:endParaRPr kumimoji="0" lang="en-US" sz="800" b="0" i="0" u="none" strike="noStrike" cap="none" normalizeH="0" baseline="0" dirty="0" smtClean="0">
                <a:ln>
                  <a:noFill/>
                </a:ln>
                <a:solidFill>
                  <a:schemeClr val="tx1"/>
                </a:solidFill>
                <a:effectLst/>
                <a:latin typeface="Arial" pitchFamily="34"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Mitigation plans</a:t>
            </a:r>
            <a:endParaRPr lang="en-US" dirty="0"/>
          </a:p>
        </p:txBody>
      </p:sp>
      <p:sp>
        <p:nvSpPr>
          <p:cNvPr id="3" name="Content Placeholder 2"/>
          <p:cNvSpPr>
            <a:spLocks noGrp="1"/>
          </p:cNvSpPr>
          <p:nvPr>
            <p:ph idx="1"/>
          </p:nvPr>
        </p:nvSpPr>
        <p:spPr/>
        <p:txBody>
          <a:bodyPr>
            <a:normAutofit/>
          </a:bodyPr>
          <a:lstStyle/>
          <a:p>
            <a:r>
              <a:rPr lang="en-US" dirty="0"/>
              <a:t>Mitigation Plans (MPs) are pre-determined actions to be taken associated with the occurrence of a specific contingency event </a:t>
            </a:r>
            <a:r>
              <a:rPr lang="en-US" u="sng" dirty="0"/>
              <a:t>if congestion management methods cannot resolve the post-contingency overload</a:t>
            </a:r>
            <a:r>
              <a:rPr lang="en-US" dirty="0" smtClean="0"/>
              <a:t>.</a:t>
            </a:r>
            <a:r>
              <a:rPr lang="en-US" dirty="0"/>
              <a:t> MPs are designed to be enacted POST-Contingency.  They are NOT pre-emptive congestion management actions.</a:t>
            </a:r>
          </a:p>
          <a:p>
            <a:pPr lvl="1"/>
            <a:r>
              <a:rPr lang="en-US" dirty="0" smtClean="0"/>
              <a:t>Activate </a:t>
            </a:r>
            <a:r>
              <a:rPr lang="en-US" dirty="0"/>
              <a:t>constraint if shift factors exist for ≥ 2%</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 Track  Presentation</Template>
  <TotalTime>593</TotalTime>
  <Words>847</Words>
  <Application>Microsoft Office PowerPoint</Application>
  <PresentationFormat>On-screen Show (4:3)</PresentationFormat>
  <Paragraphs>115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Custom Design</vt:lpstr>
      <vt:lpstr>Reliability Requirements</vt:lpstr>
      <vt:lpstr>Operating Security Limit to SOLs and IROLs</vt:lpstr>
      <vt:lpstr>Standard TOP-002 Transmission Operations Planning</vt:lpstr>
      <vt:lpstr>Standard TOP-004 Operations</vt:lpstr>
      <vt:lpstr>Contingency Analysis</vt:lpstr>
      <vt:lpstr>SCED Overview – Applicable Contingencies</vt:lpstr>
      <vt:lpstr>Contingencies used in Operations</vt:lpstr>
      <vt:lpstr>Use of the results from RTCA in SCED</vt:lpstr>
      <vt:lpstr>Mitigation plans</vt:lpstr>
      <vt:lpstr>Mitigation Plan examples applicable to SCED irresolvable congestion</vt:lpstr>
      <vt:lpstr>Ackerly Lyntegar – Sparenburg Overload:  Pre Contingency</vt:lpstr>
      <vt:lpstr>Ackerly Lyntegar – Sparenburg Overload :  Post Contingency</vt:lpstr>
      <vt:lpstr>Ackerly Lyntegar – Sparenburg Overload :  Post TOAP</vt:lpstr>
      <vt:lpstr>Odessa North 138/69 kV Auto Overload :  Pre Contingency</vt:lpstr>
      <vt:lpstr>Odessa North 138/69 kV Auto Overload :  Post Contingency</vt:lpstr>
      <vt:lpstr>Odessa North 138/69 kV Auto Overload :  Post MP</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SCED Overview – Applicable Contingencies</dc:title>
  <dc:creator>Chad Thompson</dc:creator>
  <cp:lastModifiedBy>balbracht</cp:lastModifiedBy>
  <cp:revision>29</cp:revision>
  <dcterms:created xsi:type="dcterms:W3CDTF">2011-10-13T12:53:17Z</dcterms:created>
  <dcterms:modified xsi:type="dcterms:W3CDTF">2011-10-14T21:54:51Z</dcterms:modified>
</cp:coreProperties>
</file>